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98" r:id="rId2"/>
    <p:sldId id="357" r:id="rId3"/>
    <p:sldId id="360" r:id="rId4"/>
    <p:sldId id="361" r:id="rId5"/>
    <p:sldId id="362" r:id="rId6"/>
    <p:sldId id="359" r:id="rId7"/>
  </p:sldIdLst>
  <p:sldSz cx="9144000" cy="6858000" type="screen4x3"/>
  <p:notesSz cx="6808788" cy="99409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5CF24"/>
    <a:srgbClr val="343C42"/>
    <a:srgbClr val="5DBCD2"/>
    <a:srgbClr val="283C41"/>
    <a:srgbClr val="2D3C42"/>
    <a:srgbClr val="448781"/>
    <a:srgbClr val="B9DBD0"/>
    <a:srgbClr val="1C345C"/>
    <a:srgbClr val="8CC64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0" d="100"/>
          <a:sy n="80" d="100"/>
        </p:scale>
        <p:origin x="1116"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50475" cy="497046"/>
          </a:xfrm>
          <a:prstGeom prst="rect">
            <a:avLst/>
          </a:prstGeom>
        </p:spPr>
        <p:txBody>
          <a:bodyPr vert="horz" lIns="91440" tIns="45720" rIns="91440" bIns="45720" rtlCol="0"/>
          <a:lstStyle>
            <a:lvl1pPr algn="l">
              <a:defRPr sz="1200"/>
            </a:lvl1pPr>
          </a:lstStyle>
          <a:p>
            <a:endParaRPr lang="en-IE"/>
          </a:p>
        </p:txBody>
      </p:sp>
      <p:sp>
        <p:nvSpPr>
          <p:cNvPr id="3" name="Date Placeholder 2"/>
          <p:cNvSpPr>
            <a:spLocks noGrp="1"/>
          </p:cNvSpPr>
          <p:nvPr>
            <p:ph type="dt" idx="1"/>
          </p:nvPr>
        </p:nvSpPr>
        <p:spPr>
          <a:xfrm>
            <a:off x="3856737" y="0"/>
            <a:ext cx="2950475" cy="497046"/>
          </a:xfrm>
          <a:prstGeom prst="rect">
            <a:avLst/>
          </a:prstGeom>
        </p:spPr>
        <p:txBody>
          <a:bodyPr vert="horz" lIns="91440" tIns="45720" rIns="91440" bIns="45720" rtlCol="0"/>
          <a:lstStyle>
            <a:lvl1pPr algn="r">
              <a:defRPr sz="1200"/>
            </a:lvl1pPr>
          </a:lstStyle>
          <a:p>
            <a:fld id="{AE70D458-CB99-40DD-8350-D7E4C339EC28}" type="datetimeFigureOut">
              <a:rPr lang="en-IE" smtClean="0"/>
              <a:t>15/06/2017</a:t>
            </a:fld>
            <a:endParaRPr lang="en-IE"/>
          </a:p>
        </p:txBody>
      </p:sp>
      <p:sp>
        <p:nvSpPr>
          <p:cNvPr id="4" name="Slide Image Placeholder 3"/>
          <p:cNvSpPr>
            <a:spLocks noGrp="1" noRot="1" noChangeAspect="1"/>
          </p:cNvSpPr>
          <p:nvPr>
            <p:ph type="sldImg" idx="2"/>
          </p:nvPr>
        </p:nvSpPr>
        <p:spPr>
          <a:xfrm>
            <a:off x="920750" y="746125"/>
            <a:ext cx="4967288" cy="3727450"/>
          </a:xfrm>
          <a:prstGeom prst="rect">
            <a:avLst/>
          </a:prstGeom>
          <a:noFill/>
          <a:ln w="12700">
            <a:solidFill>
              <a:prstClr val="black"/>
            </a:solidFill>
          </a:ln>
        </p:spPr>
        <p:txBody>
          <a:bodyPr vert="horz" lIns="91440" tIns="45720" rIns="91440" bIns="45720" rtlCol="0" anchor="ctr"/>
          <a:lstStyle/>
          <a:p>
            <a:endParaRPr lang="en-IE"/>
          </a:p>
        </p:txBody>
      </p:sp>
      <p:sp>
        <p:nvSpPr>
          <p:cNvPr id="5" name="Notes Placeholder 4"/>
          <p:cNvSpPr>
            <a:spLocks noGrp="1"/>
          </p:cNvSpPr>
          <p:nvPr>
            <p:ph type="body" sz="quarter" idx="3"/>
          </p:nvPr>
        </p:nvSpPr>
        <p:spPr>
          <a:xfrm>
            <a:off x="680879" y="4721940"/>
            <a:ext cx="5447030" cy="4473416"/>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6" name="Footer Placeholder 5"/>
          <p:cNvSpPr>
            <a:spLocks noGrp="1"/>
          </p:cNvSpPr>
          <p:nvPr>
            <p:ph type="ftr" sz="quarter" idx="4"/>
          </p:nvPr>
        </p:nvSpPr>
        <p:spPr>
          <a:xfrm>
            <a:off x="0" y="9442154"/>
            <a:ext cx="2950475" cy="497046"/>
          </a:xfrm>
          <a:prstGeom prst="rect">
            <a:avLst/>
          </a:prstGeom>
        </p:spPr>
        <p:txBody>
          <a:bodyPr vert="horz" lIns="91440" tIns="45720" rIns="91440" bIns="45720" rtlCol="0" anchor="b"/>
          <a:lstStyle>
            <a:lvl1pPr algn="l">
              <a:defRPr sz="1200"/>
            </a:lvl1pPr>
          </a:lstStyle>
          <a:p>
            <a:endParaRPr lang="en-IE"/>
          </a:p>
        </p:txBody>
      </p:sp>
      <p:sp>
        <p:nvSpPr>
          <p:cNvPr id="7" name="Slide Number Placeholder 6"/>
          <p:cNvSpPr>
            <a:spLocks noGrp="1"/>
          </p:cNvSpPr>
          <p:nvPr>
            <p:ph type="sldNum" sz="quarter" idx="5"/>
          </p:nvPr>
        </p:nvSpPr>
        <p:spPr>
          <a:xfrm>
            <a:off x="3856737" y="9442154"/>
            <a:ext cx="2950475" cy="497046"/>
          </a:xfrm>
          <a:prstGeom prst="rect">
            <a:avLst/>
          </a:prstGeom>
        </p:spPr>
        <p:txBody>
          <a:bodyPr vert="horz" lIns="91440" tIns="45720" rIns="91440" bIns="45720" rtlCol="0" anchor="b"/>
          <a:lstStyle>
            <a:lvl1pPr algn="r">
              <a:defRPr sz="1200"/>
            </a:lvl1pPr>
          </a:lstStyle>
          <a:p>
            <a:fld id="{01F7E786-25E5-476F-B096-36EDFF2B4171}" type="slidenum">
              <a:rPr lang="en-IE" smtClean="0"/>
              <a:t>‹#›</a:t>
            </a:fld>
            <a:endParaRPr lang="en-IE"/>
          </a:p>
        </p:txBody>
      </p:sp>
    </p:spTree>
    <p:extLst>
      <p:ext uri="{BB962C8B-B14F-4D97-AF65-F5344CB8AC3E}">
        <p14:creationId xmlns:p14="http://schemas.microsoft.com/office/powerpoint/2010/main" val="8064881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I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IE"/>
          </a:p>
        </p:txBody>
      </p:sp>
      <p:sp>
        <p:nvSpPr>
          <p:cNvPr id="4" name="Date Placeholder 3"/>
          <p:cNvSpPr>
            <a:spLocks noGrp="1"/>
          </p:cNvSpPr>
          <p:nvPr>
            <p:ph type="dt" sz="half" idx="10"/>
          </p:nvPr>
        </p:nvSpPr>
        <p:spPr/>
        <p:txBody>
          <a:bodyPr/>
          <a:lstStyle/>
          <a:p>
            <a:fld id="{A36A93A4-E0D1-4FED-9977-281519BB7A68}" type="datetimeFigureOut">
              <a:rPr lang="en-IE" smtClean="0"/>
              <a:t>15/06/2017</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5FCB3C9B-CA02-48D7-8180-07659AA5E52E}" type="slidenum">
              <a:rPr lang="en-IE" smtClean="0"/>
              <a:t>‹#›</a:t>
            </a:fld>
            <a:endParaRPr lang="en-IE"/>
          </a:p>
        </p:txBody>
      </p:sp>
    </p:spTree>
    <p:extLst>
      <p:ext uri="{BB962C8B-B14F-4D97-AF65-F5344CB8AC3E}">
        <p14:creationId xmlns:p14="http://schemas.microsoft.com/office/powerpoint/2010/main" val="2021029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A36A93A4-E0D1-4FED-9977-281519BB7A68}" type="datetimeFigureOut">
              <a:rPr lang="en-IE" smtClean="0"/>
              <a:t>15/06/2017</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5FCB3C9B-CA02-48D7-8180-07659AA5E52E}" type="slidenum">
              <a:rPr lang="en-IE" smtClean="0"/>
              <a:t>‹#›</a:t>
            </a:fld>
            <a:endParaRPr lang="en-IE"/>
          </a:p>
        </p:txBody>
      </p:sp>
    </p:spTree>
    <p:extLst>
      <p:ext uri="{BB962C8B-B14F-4D97-AF65-F5344CB8AC3E}">
        <p14:creationId xmlns:p14="http://schemas.microsoft.com/office/powerpoint/2010/main" val="16427808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I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A36A93A4-E0D1-4FED-9977-281519BB7A68}" type="datetimeFigureOut">
              <a:rPr lang="en-IE" smtClean="0"/>
              <a:t>15/06/2017</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5FCB3C9B-CA02-48D7-8180-07659AA5E52E}" type="slidenum">
              <a:rPr lang="en-IE" smtClean="0"/>
              <a:t>‹#›</a:t>
            </a:fld>
            <a:endParaRPr lang="en-IE"/>
          </a:p>
        </p:txBody>
      </p:sp>
    </p:spTree>
    <p:extLst>
      <p:ext uri="{BB962C8B-B14F-4D97-AF65-F5344CB8AC3E}">
        <p14:creationId xmlns:p14="http://schemas.microsoft.com/office/powerpoint/2010/main" val="27772590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A36A93A4-E0D1-4FED-9977-281519BB7A68}" type="datetimeFigureOut">
              <a:rPr lang="en-IE" smtClean="0"/>
              <a:t>15/06/2017</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5FCB3C9B-CA02-48D7-8180-07659AA5E52E}" type="slidenum">
              <a:rPr lang="en-IE" smtClean="0"/>
              <a:t>‹#›</a:t>
            </a:fld>
            <a:endParaRPr lang="en-IE"/>
          </a:p>
        </p:txBody>
      </p:sp>
    </p:spTree>
    <p:extLst>
      <p:ext uri="{BB962C8B-B14F-4D97-AF65-F5344CB8AC3E}">
        <p14:creationId xmlns:p14="http://schemas.microsoft.com/office/powerpoint/2010/main" val="37945217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36A93A4-E0D1-4FED-9977-281519BB7A68}" type="datetimeFigureOut">
              <a:rPr lang="en-IE" smtClean="0"/>
              <a:t>15/06/2017</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5FCB3C9B-CA02-48D7-8180-07659AA5E52E}" type="slidenum">
              <a:rPr lang="en-IE" smtClean="0"/>
              <a:t>‹#›</a:t>
            </a:fld>
            <a:endParaRPr lang="en-IE"/>
          </a:p>
        </p:txBody>
      </p:sp>
    </p:spTree>
    <p:extLst>
      <p:ext uri="{BB962C8B-B14F-4D97-AF65-F5344CB8AC3E}">
        <p14:creationId xmlns:p14="http://schemas.microsoft.com/office/powerpoint/2010/main" val="21596502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Date Placeholder 4"/>
          <p:cNvSpPr>
            <a:spLocks noGrp="1"/>
          </p:cNvSpPr>
          <p:nvPr>
            <p:ph type="dt" sz="half" idx="10"/>
          </p:nvPr>
        </p:nvSpPr>
        <p:spPr/>
        <p:txBody>
          <a:bodyPr/>
          <a:lstStyle/>
          <a:p>
            <a:fld id="{A36A93A4-E0D1-4FED-9977-281519BB7A68}" type="datetimeFigureOut">
              <a:rPr lang="en-IE" smtClean="0"/>
              <a:t>15/06/2017</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5FCB3C9B-CA02-48D7-8180-07659AA5E52E}" type="slidenum">
              <a:rPr lang="en-IE" smtClean="0"/>
              <a:t>‹#›</a:t>
            </a:fld>
            <a:endParaRPr lang="en-IE"/>
          </a:p>
        </p:txBody>
      </p:sp>
    </p:spTree>
    <p:extLst>
      <p:ext uri="{BB962C8B-B14F-4D97-AF65-F5344CB8AC3E}">
        <p14:creationId xmlns:p14="http://schemas.microsoft.com/office/powerpoint/2010/main" val="29691833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I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7" name="Date Placeholder 6"/>
          <p:cNvSpPr>
            <a:spLocks noGrp="1"/>
          </p:cNvSpPr>
          <p:nvPr>
            <p:ph type="dt" sz="half" idx="10"/>
          </p:nvPr>
        </p:nvSpPr>
        <p:spPr/>
        <p:txBody>
          <a:bodyPr/>
          <a:lstStyle/>
          <a:p>
            <a:fld id="{A36A93A4-E0D1-4FED-9977-281519BB7A68}" type="datetimeFigureOut">
              <a:rPr lang="en-IE" smtClean="0"/>
              <a:t>15/06/2017</a:t>
            </a:fld>
            <a:endParaRPr lang="en-IE"/>
          </a:p>
        </p:txBody>
      </p:sp>
      <p:sp>
        <p:nvSpPr>
          <p:cNvPr id="8" name="Footer Placeholder 7"/>
          <p:cNvSpPr>
            <a:spLocks noGrp="1"/>
          </p:cNvSpPr>
          <p:nvPr>
            <p:ph type="ftr" sz="quarter" idx="11"/>
          </p:nvPr>
        </p:nvSpPr>
        <p:spPr/>
        <p:txBody>
          <a:bodyPr/>
          <a:lstStyle/>
          <a:p>
            <a:endParaRPr lang="en-IE"/>
          </a:p>
        </p:txBody>
      </p:sp>
      <p:sp>
        <p:nvSpPr>
          <p:cNvPr id="9" name="Slide Number Placeholder 8"/>
          <p:cNvSpPr>
            <a:spLocks noGrp="1"/>
          </p:cNvSpPr>
          <p:nvPr>
            <p:ph type="sldNum" sz="quarter" idx="12"/>
          </p:nvPr>
        </p:nvSpPr>
        <p:spPr/>
        <p:txBody>
          <a:bodyPr/>
          <a:lstStyle/>
          <a:p>
            <a:fld id="{5FCB3C9B-CA02-48D7-8180-07659AA5E52E}" type="slidenum">
              <a:rPr lang="en-IE" smtClean="0"/>
              <a:t>‹#›</a:t>
            </a:fld>
            <a:endParaRPr lang="en-IE"/>
          </a:p>
        </p:txBody>
      </p:sp>
    </p:spTree>
    <p:extLst>
      <p:ext uri="{BB962C8B-B14F-4D97-AF65-F5344CB8AC3E}">
        <p14:creationId xmlns:p14="http://schemas.microsoft.com/office/powerpoint/2010/main" val="34685928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Date Placeholder 2"/>
          <p:cNvSpPr>
            <a:spLocks noGrp="1"/>
          </p:cNvSpPr>
          <p:nvPr>
            <p:ph type="dt" sz="half" idx="10"/>
          </p:nvPr>
        </p:nvSpPr>
        <p:spPr/>
        <p:txBody>
          <a:bodyPr/>
          <a:lstStyle/>
          <a:p>
            <a:fld id="{A36A93A4-E0D1-4FED-9977-281519BB7A68}" type="datetimeFigureOut">
              <a:rPr lang="en-IE" smtClean="0"/>
              <a:t>15/06/2017</a:t>
            </a:fld>
            <a:endParaRPr lang="en-IE"/>
          </a:p>
        </p:txBody>
      </p:sp>
      <p:sp>
        <p:nvSpPr>
          <p:cNvPr id="4" name="Footer Placeholder 3"/>
          <p:cNvSpPr>
            <a:spLocks noGrp="1"/>
          </p:cNvSpPr>
          <p:nvPr>
            <p:ph type="ftr" sz="quarter" idx="11"/>
          </p:nvPr>
        </p:nvSpPr>
        <p:spPr/>
        <p:txBody>
          <a:bodyPr/>
          <a:lstStyle/>
          <a:p>
            <a:endParaRPr lang="en-IE"/>
          </a:p>
        </p:txBody>
      </p:sp>
      <p:sp>
        <p:nvSpPr>
          <p:cNvPr id="5" name="Slide Number Placeholder 4"/>
          <p:cNvSpPr>
            <a:spLocks noGrp="1"/>
          </p:cNvSpPr>
          <p:nvPr>
            <p:ph type="sldNum" sz="quarter" idx="12"/>
          </p:nvPr>
        </p:nvSpPr>
        <p:spPr/>
        <p:txBody>
          <a:bodyPr/>
          <a:lstStyle/>
          <a:p>
            <a:fld id="{5FCB3C9B-CA02-48D7-8180-07659AA5E52E}" type="slidenum">
              <a:rPr lang="en-IE" smtClean="0"/>
              <a:t>‹#›</a:t>
            </a:fld>
            <a:endParaRPr lang="en-IE"/>
          </a:p>
        </p:txBody>
      </p:sp>
    </p:spTree>
    <p:extLst>
      <p:ext uri="{BB962C8B-B14F-4D97-AF65-F5344CB8AC3E}">
        <p14:creationId xmlns:p14="http://schemas.microsoft.com/office/powerpoint/2010/main" val="1986075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36A93A4-E0D1-4FED-9977-281519BB7A68}" type="datetimeFigureOut">
              <a:rPr lang="en-IE" smtClean="0"/>
              <a:t>15/06/2017</a:t>
            </a:fld>
            <a:endParaRPr lang="en-IE"/>
          </a:p>
        </p:txBody>
      </p:sp>
      <p:sp>
        <p:nvSpPr>
          <p:cNvPr id="3" name="Footer Placeholder 2"/>
          <p:cNvSpPr>
            <a:spLocks noGrp="1"/>
          </p:cNvSpPr>
          <p:nvPr>
            <p:ph type="ftr" sz="quarter" idx="11"/>
          </p:nvPr>
        </p:nvSpPr>
        <p:spPr/>
        <p:txBody>
          <a:bodyPr/>
          <a:lstStyle/>
          <a:p>
            <a:endParaRPr lang="en-IE"/>
          </a:p>
        </p:txBody>
      </p:sp>
      <p:sp>
        <p:nvSpPr>
          <p:cNvPr id="4" name="Slide Number Placeholder 3"/>
          <p:cNvSpPr>
            <a:spLocks noGrp="1"/>
          </p:cNvSpPr>
          <p:nvPr>
            <p:ph type="sldNum" sz="quarter" idx="12"/>
          </p:nvPr>
        </p:nvSpPr>
        <p:spPr/>
        <p:txBody>
          <a:bodyPr/>
          <a:lstStyle/>
          <a:p>
            <a:fld id="{5FCB3C9B-CA02-48D7-8180-07659AA5E52E}" type="slidenum">
              <a:rPr lang="en-IE" smtClean="0"/>
              <a:t>‹#›</a:t>
            </a:fld>
            <a:endParaRPr lang="en-IE"/>
          </a:p>
        </p:txBody>
      </p:sp>
    </p:spTree>
    <p:extLst>
      <p:ext uri="{BB962C8B-B14F-4D97-AF65-F5344CB8AC3E}">
        <p14:creationId xmlns:p14="http://schemas.microsoft.com/office/powerpoint/2010/main" val="30826256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36A93A4-E0D1-4FED-9977-281519BB7A68}" type="datetimeFigureOut">
              <a:rPr lang="en-IE" smtClean="0"/>
              <a:t>15/06/2017</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5FCB3C9B-CA02-48D7-8180-07659AA5E52E}" type="slidenum">
              <a:rPr lang="en-IE" smtClean="0"/>
              <a:t>‹#›</a:t>
            </a:fld>
            <a:endParaRPr lang="en-IE"/>
          </a:p>
        </p:txBody>
      </p:sp>
    </p:spTree>
    <p:extLst>
      <p:ext uri="{BB962C8B-B14F-4D97-AF65-F5344CB8AC3E}">
        <p14:creationId xmlns:p14="http://schemas.microsoft.com/office/powerpoint/2010/main" val="1989097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36A93A4-E0D1-4FED-9977-281519BB7A68}" type="datetimeFigureOut">
              <a:rPr lang="en-IE" smtClean="0"/>
              <a:t>15/06/2017</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5FCB3C9B-CA02-48D7-8180-07659AA5E52E}" type="slidenum">
              <a:rPr lang="en-IE" smtClean="0"/>
              <a:t>‹#›</a:t>
            </a:fld>
            <a:endParaRPr lang="en-IE"/>
          </a:p>
        </p:txBody>
      </p:sp>
    </p:spTree>
    <p:extLst>
      <p:ext uri="{BB962C8B-B14F-4D97-AF65-F5344CB8AC3E}">
        <p14:creationId xmlns:p14="http://schemas.microsoft.com/office/powerpoint/2010/main" val="28705434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IE"/>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36A93A4-E0D1-4FED-9977-281519BB7A68}" type="datetimeFigureOut">
              <a:rPr lang="en-IE" smtClean="0"/>
              <a:t>15/06/2017</a:t>
            </a:fld>
            <a:endParaRPr lang="en-IE"/>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E"/>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FCB3C9B-CA02-48D7-8180-07659AA5E52E}" type="slidenum">
              <a:rPr lang="en-IE" smtClean="0"/>
              <a:t>‹#›</a:t>
            </a:fld>
            <a:endParaRPr lang="en-IE"/>
          </a:p>
        </p:txBody>
      </p:sp>
    </p:spTree>
    <p:extLst>
      <p:ext uri="{BB962C8B-B14F-4D97-AF65-F5344CB8AC3E}">
        <p14:creationId xmlns:p14="http://schemas.microsoft.com/office/powerpoint/2010/main" val="3893284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E" dirty="0"/>
          </a:p>
        </p:txBody>
      </p:sp>
      <p:sp>
        <p:nvSpPr>
          <p:cNvPr id="3" name="Content Placeholder 2"/>
          <p:cNvSpPr>
            <a:spLocks noGrp="1"/>
          </p:cNvSpPr>
          <p:nvPr>
            <p:ph idx="1"/>
          </p:nvPr>
        </p:nvSpPr>
        <p:spPr/>
        <p:txBody>
          <a:bodyPr>
            <a:normAutofit/>
          </a:bodyPr>
          <a:lstStyle/>
          <a:p>
            <a:pPr marL="0" indent="0" algn="ctr">
              <a:buNone/>
            </a:pPr>
            <a:r>
              <a:rPr lang="en-IE" sz="4800" b="1" dirty="0" smtClean="0">
                <a:solidFill>
                  <a:srgbClr val="283C41"/>
                </a:solidFill>
              </a:rPr>
              <a:t>Sustainable Energy Communities</a:t>
            </a:r>
          </a:p>
          <a:p>
            <a:pPr marL="0" indent="0" algn="ctr">
              <a:buNone/>
            </a:pPr>
            <a:r>
              <a:rPr lang="en-IE" sz="4800" b="1" u="sng" dirty="0" smtClean="0">
                <a:solidFill>
                  <a:srgbClr val="283C41"/>
                </a:solidFill>
              </a:rPr>
              <a:t>One-to-one feedback</a:t>
            </a:r>
            <a:r>
              <a:rPr lang="en-IE" sz="5400" b="1" dirty="0" smtClean="0">
                <a:solidFill>
                  <a:srgbClr val="283C41"/>
                </a:solidFill>
              </a:rPr>
              <a:t/>
            </a:r>
            <a:br>
              <a:rPr lang="en-IE" sz="5400" b="1" dirty="0" smtClean="0">
                <a:solidFill>
                  <a:srgbClr val="283C41"/>
                </a:solidFill>
              </a:rPr>
            </a:br>
            <a:r>
              <a:rPr lang="en-IE" sz="2800" b="1" dirty="0" smtClean="0">
                <a:solidFill>
                  <a:srgbClr val="283C41"/>
                </a:solidFill>
              </a:rPr>
              <a:t>June 2017</a:t>
            </a:r>
          </a:p>
        </p:txBody>
      </p:sp>
    </p:spTree>
    <p:extLst>
      <p:ext uri="{BB962C8B-B14F-4D97-AF65-F5344CB8AC3E}">
        <p14:creationId xmlns:p14="http://schemas.microsoft.com/office/powerpoint/2010/main" val="33622926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IE" dirty="0" smtClean="0"/>
              <a:t>Main issues identified</a:t>
            </a:r>
            <a:endParaRPr lang="en-IE" dirty="0"/>
          </a:p>
        </p:txBody>
      </p:sp>
      <p:sp>
        <p:nvSpPr>
          <p:cNvPr id="4" name="Content Placeholder 3"/>
          <p:cNvSpPr>
            <a:spLocks noGrp="1"/>
          </p:cNvSpPr>
          <p:nvPr>
            <p:ph idx="1"/>
          </p:nvPr>
        </p:nvSpPr>
        <p:spPr>
          <a:xfrm>
            <a:off x="457200" y="1600201"/>
            <a:ext cx="8229600" cy="3484984"/>
          </a:xfrm>
        </p:spPr>
        <p:txBody>
          <a:bodyPr>
            <a:normAutofit fontScale="92500"/>
          </a:bodyPr>
          <a:lstStyle/>
          <a:p>
            <a:r>
              <a:rPr lang="en-GB" sz="2200" b="1" dirty="0"/>
              <a:t>Clarity on the process, procurement &amp; corporate governance</a:t>
            </a:r>
            <a:r>
              <a:rPr lang="en-GB" sz="2200" dirty="0"/>
              <a:t> - there is a lot of confusion about the process, and the general consensus is that it’s too complicated. People are not clear on what is required from them at each stage, and are intimidated by the amount of forms, EMP etc</a:t>
            </a:r>
            <a:r>
              <a:rPr lang="en-GB" sz="2200" dirty="0" smtClean="0"/>
              <a:t>.</a:t>
            </a:r>
          </a:p>
          <a:p>
            <a:r>
              <a:rPr lang="en-GB" sz="2200" b="1" dirty="0"/>
              <a:t>Help </a:t>
            </a:r>
            <a:r>
              <a:rPr lang="en-GB" sz="2200" b="1" dirty="0" smtClean="0"/>
              <a:t>with community engagement &amp;behavioural change</a:t>
            </a:r>
            <a:r>
              <a:rPr lang="en-GB" sz="2200" dirty="0" smtClean="0"/>
              <a:t> </a:t>
            </a:r>
            <a:r>
              <a:rPr lang="en-GB" sz="2200" dirty="0"/>
              <a:t>– guidance, workshops or advice or how </a:t>
            </a:r>
            <a:r>
              <a:rPr lang="en-GB" sz="2200" dirty="0" smtClean="0"/>
              <a:t>to engage and </a:t>
            </a:r>
            <a:r>
              <a:rPr lang="en-GB" sz="2200" dirty="0"/>
              <a:t>influence the wider community’s behaviour when it comes to energy</a:t>
            </a:r>
            <a:r>
              <a:rPr lang="en-GB" sz="2200" dirty="0" smtClean="0"/>
              <a:t>. </a:t>
            </a:r>
            <a:endParaRPr lang="en-IE" sz="2200" dirty="0"/>
          </a:p>
          <a:p>
            <a:pPr lvl="0"/>
            <a:r>
              <a:rPr lang="en-GB" sz="2200" b="1" dirty="0" smtClean="0"/>
              <a:t>Volunteer overload</a:t>
            </a:r>
            <a:r>
              <a:rPr lang="en-GB" sz="2200" dirty="0" smtClean="0"/>
              <a:t>– </a:t>
            </a:r>
            <a:r>
              <a:rPr lang="en-GB" sz="2200" dirty="0"/>
              <a:t>community volunteers are already stretched, and would need/want some help with the Energy Master Plan, especially the administrative side. </a:t>
            </a:r>
            <a:endParaRPr lang="en-GB" sz="2200" dirty="0" smtClean="0"/>
          </a:p>
          <a:p>
            <a:endParaRPr lang="en-IE" dirty="0"/>
          </a:p>
        </p:txBody>
      </p:sp>
    </p:spTree>
    <p:extLst>
      <p:ext uri="{BB962C8B-B14F-4D97-AF65-F5344CB8AC3E}">
        <p14:creationId xmlns:p14="http://schemas.microsoft.com/office/powerpoint/2010/main" val="41398706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IE" dirty="0" smtClean="0"/>
              <a:t>Main issues identified</a:t>
            </a:r>
            <a:endParaRPr lang="en-IE" dirty="0"/>
          </a:p>
        </p:txBody>
      </p:sp>
      <p:sp>
        <p:nvSpPr>
          <p:cNvPr id="4" name="Content Placeholder 3"/>
          <p:cNvSpPr>
            <a:spLocks noGrp="1"/>
          </p:cNvSpPr>
          <p:nvPr>
            <p:ph idx="1"/>
          </p:nvPr>
        </p:nvSpPr>
        <p:spPr>
          <a:xfrm>
            <a:off x="395536" y="1124745"/>
            <a:ext cx="8229600" cy="4320480"/>
          </a:xfrm>
        </p:spPr>
        <p:txBody>
          <a:bodyPr>
            <a:normAutofit fontScale="70000" lnSpcReduction="20000"/>
          </a:bodyPr>
          <a:lstStyle/>
          <a:p>
            <a:pPr lvl="0"/>
            <a:r>
              <a:rPr lang="en-GB" b="1" dirty="0"/>
              <a:t>Financial Help</a:t>
            </a:r>
            <a:r>
              <a:rPr lang="en-GB" dirty="0"/>
              <a:t> – A number of SECs are concerned that they won’t have the up-front funds to pay the consultants doing work on the EMPs. Even though they will be reimbursed, the fact that they will struggle to cover these costs initially will be barrier.</a:t>
            </a:r>
            <a:r>
              <a:rPr lang="en-IE" dirty="0"/>
              <a:t> </a:t>
            </a:r>
            <a:r>
              <a:rPr lang="en-GB" dirty="0"/>
              <a:t>SECs are worried about covering other expenses for the EMP such as phone bills (for community calls), venue hire for public meetings, printing of their own flyers etc.  </a:t>
            </a:r>
            <a:endParaRPr lang="en-IE" dirty="0"/>
          </a:p>
          <a:p>
            <a:pPr lvl="0"/>
            <a:r>
              <a:rPr lang="en-GB" b="1" dirty="0"/>
              <a:t>Forms</a:t>
            </a:r>
            <a:r>
              <a:rPr lang="en-GB" dirty="0"/>
              <a:t> – as per above, these are somewhat intimidating to most or all communities. They are in different formats, and require what seems like a lot of information (especially on the EMP). </a:t>
            </a:r>
            <a:endParaRPr lang="en-IE" dirty="0"/>
          </a:p>
          <a:p>
            <a:r>
              <a:rPr lang="en-GB" b="1" dirty="0"/>
              <a:t>Terms of reference &amp; case studies</a:t>
            </a:r>
            <a:r>
              <a:rPr lang="en-GB" dirty="0"/>
              <a:t> – a feeling of being left out of the “Energy Sphere” because they don’t speak the language yet. Case studies would really help – a lot of newer communities are unclear of where to start financially. </a:t>
            </a:r>
            <a:endParaRPr lang="en-IE" dirty="0"/>
          </a:p>
          <a:p>
            <a:r>
              <a:rPr lang="en-GB" dirty="0"/>
              <a:t> </a:t>
            </a:r>
            <a:endParaRPr lang="en-IE" dirty="0"/>
          </a:p>
          <a:p>
            <a:endParaRPr lang="en-IE" dirty="0"/>
          </a:p>
        </p:txBody>
      </p:sp>
    </p:spTree>
    <p:extLst>
      <p:ext uri="{BB962C8B-B14F-4D97-AF65-F5344CB8AC3E}">
        <p14:creationId xmlns:p14="http://schemas.microsoft.com/office/powerpoint/2010/main" val="41725036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IE" dirty="0" smtClean="0"/>
              <a:t>Potential solutions</a:t>
            </a:r>
            <a:endParaRPr lang="en-IE" dirty="0"/>
          </a:p>
        </p:txBody>
      </p:sp>
      <p:sp>
        <p:nvSpPr>
          <p:cNvPr id="4" name="Content Placeholder 3"/>
          <p:cNvSpPr>
            <a:spLocks noGrp="1"/>
          </p:cNvSpPr>
          <p:nvPr>
            <p:ph idx="1"/>
          </p:nvPr>
        </p:nvSpPr>
        <p:spPr>
          <a:xfrm>
            <a:off x="395536" y="1124745"/>
            <a:ext cx="8229600" cy="4320480"/>
          </a:xfrm>
        </p:spPr>
        <p:txBody>
          <a:bodyPr>
            <a:normAutofit/>
          </a:bodyPr>
          <a:lstStyle/>
          <a:p>
            <a:r>
              <a:rPr lang="en-GB" sz="2000" b="1" dirty="0"/>
              <a:t>Clarity on the process, procurement &amp; corporate </a:t>
            </a:r>
            <a:r>
              <a:rPr lang="en-GB" sz="2000" b="1" dirty="0" smtClean="0"/>
              <a:t>governance</a:t>
            </a:r>
          </a:p>
          <a:p>
            <a:pPr lvl="1"/>
            <a:r>
              <a:rPr lang="en-IE" sz="1600" dirty="0" smtClean="0"/>
              <a:t>Working on clearer process to present to </a:t>
            </a:r>
            <a:r>
              <a:rPr lang="en-IE" sz="1600" dirty="0" smtClean="0"/>
              <a:t>communities </a:t>
            </a:r>
            <a:r>
              <a:rPr lang="en-IE" sz="1600" dirty="0" smtClean="0"/>
              <a:t>(see graph).</a:t>
            </a:r>
            <a:endParaRPr lang="en-IE" sz="1600" dirty="0"/>
          </a:p>
          <a:p>
            <a:pPr lvl="1"/>
            <a:r>
              <a:rPr lang="en-IE" sz="1600" dirty="0"/>
              <a:t>T</a:t>
            </a:r>
            <a:r>
              <a:rPr lang="en-IE" sz="1600" dirty="0" smtClean="0"/>
              <a:t>he </a:t>
            </a:r>
            <a:r>
              <a:rPr lang="en-IE" sz="1600" dirty="0"/>
              <a:t>language needs to be translated into </a:t>
            </a:r>
            <a:r>
              <a:rPr lang="en-IE" sz="1600" dirty="0" smtClean="0"/>
              <a:t>plainer, clearer language. Producing an SEC Handbook for communities.</a:t>
            </a:r>
          </a:p>
          <a:p>
            <a:pPr lvl="1"/>
            <a:r>
              <a:rPr lang="en-IE" sz="1600" dirty="0" smtClean="0"/>
              <a:t>Document on procurement being approved.</a:t>
            </a:r>
          </a:p>
          <a:p>
            <a:pPr lvl="1"/>
            <a:r>
              <a:rPr lang="en-IE" sz="1600" dirty="0" smtClean="0"/>
              <a:t>EPA guidance document on corporate governance to be provided in info pack.</a:t>
            </a:r>
            <a:endParaRPr lang="en-GB" sz="1600" dirty="0" smtClean="0"/>
          </a:p>
          <a:p>
            <a:r>
              <a:rPr lang="en-GB" sz="2000" b="1" dirty="0" smtClean="0"/>
              <a:t>Help </a:t>
            </a:r>
            <a:r>
              <a:rPr lang="en-GB" sz="2000" b="1" dirty="0"/>
              <a:t>with community engagement </a:t>
            </a:r>
            <a:r>
              <a:rPr lang="en-GB" sz="2000" b="1" dirty="0" smtClean="0"/>
              <a:t>&amp; behavioural change</a:t>
            </a:r>
          </a:p>
          <a:p>
            <a:pPr lvl="1"/>
            <a:r>
              <a:rPr lang="en-GB" sz="1600" dirty="0" smtClean="0"/>
              <a:t>Developing tools and resources for each stage in the SEC journey</a:t>
            </a:r>
          </a:p>
          <a:p>
            <a:pPr lvl="1"/>
            <a:r>
              <a:rPr lang="en-GB" sz="1600" dirty="0" smtClean="0"/>
              <a:t>Updating BYOEM to “Energy in the Home”</a:t>
            </a:r>
          </a:p>
          <a:p>
            <a:pPr lvl="1"/>
            <a:r>
              <a:rPr lang="en-GB" sz="1600" dirty="0" smtClean="0"/>
              <a:t>Information packs for different stages (see page 1)</a:t>
            </a:r>
          </a:p>
          <a:p>
            <a:r>
              <a:rPr lang="en-GB" sz="2000" b="1" dirty="0"/>
              <a:t>Volunteer </a:t>
            </a:r>
            <a:r>
              <a:rPr lang="en-GB" sz="2000" b="1" dirty="0" smtClean="0"/>
              <a:t>overload</a:t>
            </a:r>
          </a:p>
          <a:p>
            <a:pPr lvl="1"/>
            <a:r>
              <a:rPr lang="en-GB" sz="1600" dirty="0" smtClean="0"/>
              <a:t>Various options put forward- any more suggestions welcome (see page 2)</a:t>
            </a:r>
          </a:p>
          <a:p>
            <a:pPr lvl="1"/>
            <a:endParaRPr lang="en-GB" sz="1600" b="1" dirty="0" smtClean="0"/>
          </a:p>
          <a:p>
            <a:endParaRPr lang="en-GB" b="1" dirty="0" smtClean="0"/>
          </a:p>
        </p:txBody>
      </p:sp>
    </p:spTree>
    <p:extLst>
      <p:ext uri="{BB962C8B-B14F-4D97-AF65-F5344CB8AC3E}">
        <p14:creationId xmlns:p14="http://schemas.microsoft.com/office/powerpoint/2010/main" val="140166249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IE" dirty="0" smtClean="0"/>
              <a:t>Potential solutions</a:t>
            </a:r>
            <a:endParaRPr lang="en-IE" dirty="0"/>
          </a:p>
        </p:txBody>
      </p:sp>
      <p:sp>
        <p:nvSpPr>
          <p:cNvPr id="4" name="Content Placeholder 3"/>
          <p:cNvSpPr>
            <a:spLocks noGrp="1"/>
          </p:cNvSpPr>
          <p:nvPr>
            <p:ph idx="1"/>
          </p:nvPr>
        </p:nvSpPr>
        <p:spPr>
          <a:xfrm>
            <a:off x="395536" y="764705"/>
            <a:ext cx="8229600" cy="4392488"/>
          </a:xfrm>
        </p:spPr>
        <p:txBody>
          <a:bodyPr>
            <a:normAutofit/>
          </a:bodyPr>
          <a:lstStyle/>
          <a:p>
            <a:pPr lvl="1"/>
            <a:endParaRPr lang="en-GB" sz="1600" b="1" dirty="0" smtClean="0"/>
          </a:p>
          <a:p>
            <a:r>
              <a:rPr lang="en-GB" sz="2000" b="1" dirty="0"/>
              <a:t>Financial </a:t>
            </a:r>
            <a:r>
              <a:rPr lang="en-GB" sz="1800" b="1" dirty="0" smtClean="0"/>
              <a:t>Help - </a:t>
            </a:r>
            <a:r>
              <a:rPr lang="en-GB" sz="1800" dirty="0" smtClean="0"/>
              <a:t>ongoing</a:t>
            </a:r>
            <a:endParaRPr lang="en-GB" sz="2000" dirty="0" smtClean="0"/>
          </a:p>
          <a:p>
            <a:r>
              <a:rPr lang="en-GB" sz="2000" b="1" dirty="0" smtClean="0"/>
              <a:t>Forms</a:t>
            </a:r>
          </a:p>
          <a:p>
            <a:pPr lvl="1"/>
            <a:r>
              <a:rPr lang="en-GB" sz="1600" dirty="0"/>
              <a:t>Changing any </a:t>
            </a:r>
            <a:r>
              <a:rPr lang="en-GB" sz="1600" dirty="0" smtClean="0"/>
              <a:t>Excel </a:t>
            </a:r>
            <a:r>
              <a:rPr lang="en-GB" sz="1600" dirty="0"/>
              <a:t>forms into smart PDFs for consistency with the Partnership application. The exception is the competency assessment which requires excel functionality, but this will be amended to include “tick boxes” as requested.  </a:t>
            </a:r>
            <a:endParaRPr lang="en-GB" sz="1600" b="1" dirty="0" smtClean="0"/>
          </a:p>
          <a:p>
            <a:r>
              <a:rPr lang="en-GB" sz="2000" b="1" dirty="0" smtClean="0"/>
              <a:t>Terms </a:t>
            </a:r>
            <a:r>
              <a:rPr lang="en-GB" sz="2000" b="1" dirty="0"/>
              <a:t>of reference &amp; case </a:t>
            </a:r>
            <a:r>
              <a:rPr lang="en-GB" sz="2000" b="1" dirty="0" smtClean="0"/>
              <a:t>studies</a:t>
            </a:r>
          </a:p>
          <a:p>
            <a:pPr lvl="1"/>
            <a:r>
              <a:rPr lang="en-GB" sz="1600" dirty="0" smtClean="0"/>
              <a:t>Glossary of terms to be included in “Energy in the Home”. This will also bridge a knowledge gap with many terms and opportunities in the sector should as recommended works and grants available.</a:t>
            </a:r>
            <a:endParaRPr lang="en-GB" sz="1600" dirty="0"/>
          </a:p>
          <a:p>
            <a:pPr lvl="1"/>
            <a:r>
              <a:rPr lang="en-GB" sz="1600" dirty="0" smtClean="0"/>
              <a:t>Case Studies – 1-2 per region to go up on new website </a:t>
            </a:r>
            <a:endParaRPr lang="en-GB" sz="1600" dirty="0"/>
          </a:p>
        </p:txBody>
      </p:sp>
    </p:spTree>
    <p:extLst>
      <p:ext uri="{BB962C8B-B14F-4D97-AF65-F5344CB8AC3E}">
        <p14:creationId xmlns:p14="http://schemas.microsoft.com/office/powerpoint/2010/main" val="273952673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404664"/>
            <a:ext cx="8719588" cy="5832648"/>
          </a:xfrm>
          <a:prstGeom prst="rect">
            <a:avLst/>
          </a:prstGeom>
        </p:spPr>
      </p:pic>
    </p:spTree>
    <p:extLst>
      <p:ext uri="{BB962C8B-B14F-4D97-AF65-F5344CB8AC3E}">
        <p14:creationId xmlns:p14="http://schemas.microsoft.com/office/powerpoint/2010/main" val="380255506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1993</TotalTime>
  <Words>497</Words>
  <Application>Microsoft Office PowerPoint</Application>
  <PresentationFormat>On-screen Show (4:3)</PresentationFormat>
  <Paragraphs>31</Paragraphs>
  <Slides>6</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6</vt:i4>
      </vt:variant>
    </vt:vector>
  </HeadingPairs>
  <TitlesOfParts>
    <vt:vector size="9" baseType="lpstr">
      <vt:lpstr>Arial</vt:lpstr>
      <vt:lpstr>Calibri</vt:lpstr>
      <vt:lpstr>Office Theme</vt:lpstr>
      <vt:lpstr>PowerPoint Presentation</vt:lpstr>
      <vt:lpstr>Main issues identified</vt:lpstr>
      <vt:lpstr>Main issues identified</vt:lpstr>
      <vt:lpstr>Potential solutions</vt:lpstr>
      <vt:lpstr>Potential solutions</vt:lpstr>
      <vt:lpstr>PowerPoint Presentation</vt:lpstr>
    </vt:vector>
  </TitlesOfParts>
  <Company>SEAI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Energy Show</dc:title>
  <dc:creator>Buggie Ruth</dc:creator>
  <cp:lastModifiedBy>Gannon Gillian</cp:lastModifiedBy>
  <cp:revision>123</cp:revision>
  <cp:lastPrinted>2016-04-12T10:55:47Z</cp:lastPrinted>
  <dcterms:created xsi:type="dcterms:W3CDTF">2016-03-31T15:50:29Z</dcterms:created>
  <dcterms:modified xsi:type="dcterms:W3CDTF">2017-06-15T16:40:16Z</dcterms:modified>
</cp:coreProperties>
</file>