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0" r:id="rId3"/>
    <p:sldId id="297" r:id="rId4"/>
    <p:sldId id="294" r:id="rId5"/>
    <p:sldId id="285" r:id="rId6"/>
    <p:sldId id="280" r:id="rId7"/>
    <p:sldId id="269" r:id="rId8"/>
    <p:sldId id="271" r:id="rId9"/>
    <p:sldId id="293" r:id="rId10"/>
    <p:sldId id="290" r:id="rId11"/>
    <p:sldId id="295" r:id="rId12"/>
    <p:sldId id="292" r:id="rId13"/>
    <p:sldId id="29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/>
    <p:restoredTop sz="92932"/>
  </p:normalViewPr>
  <p:slideViewPr>
    <p:cSldViewPr>
      <p:cViewPr varScale="1">
        <p:scale>
          <a:sx n="58" d="100"/>
          <a:sy n="58" d="100"/>
        </p:scale>
        <p:origin x="12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Sustainable Energy Communities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0F384-BF75-5745-A409-C8817368EF2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92402-A605-CE48-899C-AD5C5AA253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2126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Sustainable Energy Communities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84119-8478-41BD-BE03-1C4E56ED8C8A}" type="datetimeFigureOut">
              <a:rPr lang="en-US"/>
              <a:pPr/>
              <a:t>6/15/17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8C067-8ACD-4759-91F7-4115379589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740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92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10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48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24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9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92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7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53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13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77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37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83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Sustainable Energy Communities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1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t="-15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4EA19-986B-4A05-8D9D-DAD9944EFC97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38C04-6526-4DF0-9EEA-DD9EFF48782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vincentcarragher@gmail.com" TargetMode="External"/><Relationship Id="rId4" Type="http://schemas.openxmlformats.org/officeDocument/2006/relationships/hyperlink" Target="mailto:cormac.walsh@energyco-ops.ie" TargetMode="External"/><Relationship Id="rId5" Type="http://schemas.openxmlformats.org/officeDocument/2006/relationships/hyperlink" Target="mailto:lugh.obraonain@energyco-ops.ie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14" y="1180132"/>
            <a:ext cx="8493286" cy="3925267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Sustainable Energy Community Network Event</a:t>
            </a:r>
            <a:br>
              <a:rPr lang="en-GB" sz="2800" b="1" dirty="0" smtClean="0"/>
            </a:br>
            <a:r>
              <a:rPr lang="en-GB" sz="2800" b="1" dirty="0" smtClean="0"/>
              <a:t>Trinity College Dublin with Energy Cooperatives Ireland</a:t>
            </a:r>
            <a:br>
              <a:rPr lang="en-GB" sz="2800" b="1" dirty="0" smtClean="0"/>
            </a:br>
            <a:r>
              <a:rPr lang="en-GB" sz="2800" b="1" dirty="0" smtClean="0"/>
              <a:t>GMIT, </a:t>
            </a:r>
            <a:r>
              <a:rPr lang="en-GB" sz="2800" b="1" dirty="0" err="1" smtClean="0"/>
              <a:t>Castlebar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Vincent Carragher, Cormac Walsh, </a:t>
            </a:r>
            <a:r>
              <a:rPr lang="en-GB" sz="2800" b="1" dirty="0" err="1" smtClean="0"/>
              <a:t>Lúgh</a:t>
            </a:r>
            <a:r>
              <a:rPr lang="en-GB" sz="2800" b="1" dirty="0" smtClean="0"/>
              <a:t> </a:t>
            </a:r>
            <a:r>
              <a:rPr lang="en-GB" sz="2800" b="1" dirty="0" err="1"/>
              <a:t>Ó</a:t>
            </a:r>
            <a:r>
              <a:rPr lang="en-GB" sz="2800" b="1" dirty="0"/>
              <a:t> </a:t>
            </a:r>
            <a:r>
              <a:rPr lang="en-GB" sz="2800" b="1" dirty="0" err="1" smtClean="0"/>
              <a:t>Braonáin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/>
              <a:t> 15</a:t>
            </a:r>
            <a:r>
              <a:rPr lang="en-GB" sz="2800" b="1" baseline="30000" dirty="0"/>
              <a:t>th</a:t>
            </a:r>
            <a:r>
              <a:rPr lang="en-GB" sz="2800" b="1" dirty="0"/>
              <a:t> June 2017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8300" y="2616346"/>
            <a:ext cx="8499475" cy="461665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endParaRPr lang="en-US" sz="2400" dirty="0">
              <a:latin typeface="Trebuchet MS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71" y="152400"/>
            <a:ext cx="4156529" cy="108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3405188"/>
            <a:ext cx="7546975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67" y="685800"/>
            <a:ext cx="1001275" cy="990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67" y="2112657"/>
            <a:ext cx="1031408" cy="98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505200"/>
            <a:ext cx="1117600" cy="1524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360924"/>
            <a:ext cx="762000" cy="753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14" name="Striped Right Arrow 13"/>
          <p:cNvSpPr/>
          <p:nvPr/>
        </p:nvSpPr>
        <p:spPr>
          <a:xfrm>
            <a:off x="2895600" y="2286000"/>
            <a:ext cx="3429000" cy="84986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197708"/>
            <a:ext cx="741274" cy="70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781800" y="19050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Destination is determined by your community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5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3405188"/>
            <a:ext cx="7546975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67" y="685800"/>
            <a:ext cx="1001275" cy="990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67" y="2673474"/>
            <a:ext cx="1031408" cy="98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657600"/>
            <a:ext cx="1117600" cy="1524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057400" y="152400"/>
            <a:ext cx="6858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funding hand book for community-led groups</a:t>
            </a:r>
          </a:p>
          <a:p>
            <a:r>
              <a:rPr lang="en-US" sz="2400" dirty="0" smtClean="0"/>
              <a:t>SEAI Master Plan funding</a:t>
            </a:r>
          </a:p>
          <a:p>
            <a:r>
              <a:rPr lang="en-US" sz="2400" dirty="0" smtClean="0"/>
              <a:t>SEAI Competencies</a:t>
            </a:r>
          </a:p>
          <a:p>
            <a:r>
              <a:rPr lang="en-US" sz="2400" dirty="0" smtClean="0"/>
              <a:t>Local Development Companies</a:t>
            </a:r>
          </a:p>
          <a:p>
            <a:r>
              <a:rPr lang="en-US" sz="2400" dirty="0" smtClean="0"/>
              <a:t>Clan Credo, CFI, Credit Unions</a:t>
            </a:r>
          </a:p>
          <a:p>
            <a:r>
              <a:rPr lang="en-US" sz="2400" dirty="0" smtClean="0"/>
              <a:t>EPA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Local </a:t>
            </a:r>
            <a:r>
              <a:rPr lang="en-US" sz="2400" dirty="0"/>
              <a:t>Development </a:t>
            </a:r>
            <a:r>
              <a:rPr lang="en-US" sz="2400" dirty="0" smtClean="0"/>
              <a:t>Companies</a:t>
            </a:r>
          </a:p>
          <a:p>
            <a:r>
              <a:rPr lang="en-US" sz="2400" dirty="0" smtClean="0"/>
              <a:t>A governance resource book for small community and voluntary organisations</a:t>
            </a:r>
          </a:p>
          <a:p>
            <a:r>
              <a:rPr lang="en-US" sz="2400" dirty="0" smtClean="0"/>
              <a:t>Community mentors</a:t>
            </a:r>
          </a:p>
          <a:p>
            <a:r>
              <a:rPr lang="en-US" sz="2400" dirty="0" smtClean="0"/>
              <a:t>Charter</a:t>
            </a:r>
          </a:p>
          <a:p>
            <a:r>
              <a:rPr lang="en-US" sz="2400" dirty="0" smtClean="0"/>
              <a:t>Partnership Agreement</a:t>
            </a:r>
          </a:p>
          <a:p>
            <a:r>
              <a:rPr lang="en-US" sz="2400" dirty="0" smtClean="0"/>
              <a:t>Competition and rivalry – Tidy Towns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05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14" y="1180133"/>
            <a:ext cx="8493286" cy="1447800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Sustainable Solutions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8300" y="2616346"/>
            <a:ext cx="8499475" cy="2308324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IE" sz="2400" dirty="0" smtClean="0"/>
              <a:t>Many Thanks</a:t>
            </a:r>
          </a:p>
          <a:p>
            <a:pPr algn="ctr"/>
            <a:endParaRPr lang="en-IE" sz="2400" dirty="0"/>
          </a:p>
          <a:p>
            <a:pPr algn="ctr"/>
            <a:r>
              <a:rPr lang="en-IE" sz="2400" dirty="0" smtClean="0">
                <a:hlinkClick r:id="rId3"/>
              </a:rPr>
              <a:t>vincentcarragher@gmail.com</a:t>
            </a:r>
            <a:r>
              <a:rPr lang="en-IE" sz="2400" dirty="0" smtClean="0"/>
              <a:t> </a:t>
            </a:r>
          </a:p>
          <a:p>
            <a:pPr algn="ctr"/>
            <a:r>
              <a:rPr lang="en-IE" sz="2400" dirty="0" smtClean="0">
                <a:hlinkClick r:id="rId4"/>
              </a:rPr>
              <a:t>cormac.walsh@energyco-ops.ie</a:t>
            </a:r>
            <a:endParaRPr lang="en-IE" sz="2400" dirty="0" smtClean="0"/>
          </a:p>
          <a:p>
            <a:pPr algn="ctr"/>
            <a:r>
              <a:rPr lang="en-IE" sz="2400" dirty="0" smtClean="0">
                <a:hlinkClick r:id="rId5"/>
              </a:rPr>
              <a:t>lugh.obraonain@energyco-ops.ie</a:t>
            </a:r>
            <a:r>
              <a:rPr lang="en-IE" sz="2400" dirty="0" smtClean="0"/>
              <a:t> </a:t>
            </a:r>
            <a:endParaRPr lang="en-IE" sz="2400" dirty="0"/>
          </a:p>
          <a:p>
            <a:pPr algn="ctr"/>
            <a:r>
              <a:rPr lang="en-IE" sz="2400" dirty="0"/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3405188"/>
            <a:ext cx="7546975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11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8300" y="-304800"/>
            <a:ext cx="8499475" cy="563231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endParaRPr lang="en-US" sz="2400" dirty="0"/>
          </a:p>
          <a:p>
            <a:pPr algn="ctr"/>
            <a:r>
              <a:rPr lang="en-US" sz="2400" b="1" dirty="0" smtClean="0"/>
              <a:t>Agenda</a:t>
            </a:r>
          </a:p>
          <a:p>
            <a:pPr algn="ctr"/>
            <a:endParaRPr lang="en-US" sz="2400" b="1" dirty="0" smtClean="0"/>
          </a:p>
          <a:p>
            <a:r>
              <a:rPr lang="en-US" sz="2400" dirty="0" smtClean="0"/>
              <a:t>6.35-6.45  </a:t>
            </a:r>
            <a:r>
              <a:rPr lang="en-US" sz="2400" dirty="0" err="1" smtClean="0"/>
              <a:t>Mulranny</a:t>
            </a:r>
            <a:r>
              <a:rPr lang="en-US" sz="2400" dirty="0" smtClean="0"/>
              <a:t> (Charter </a:t>
            </a:r>
            <a:r>
              <a:rPr lang="en-US" sz="2400" dirty="0"/>
              <a:t>and Competencies </a:t>
            </a:r>
            <a:r>
              <a:rPr lang="en-US" sz="2400" dirty="0" smtClean="0"/>
              <a:t>document)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6.45-7.00  Claremorris </a:t>
            </a:r>
            <a:r>
              <a:rPr lang="en-US" sz="2400" dirty="0"/>
              <a:t>and Western Region Energy Co- operative </a:t>
            </a:r>
            <a:r>
              <a:rPr lang="en-US" sz="2400" dirty="0" smtClean="0"/>
              <a:t>– (Partnership Agreement)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7.00 -7.15  GMIT </a:t>
            </a:r>
            <a:r>
              <a:rPr lang="en-US" sz="2400" dirty="0"/>
              <a:t>(</a:t>
            </a:r>
            <a:r>
              <a:rPr lang="en-US" sz="2400" dirty="0" smtClean="0"/>
              <a:t>Energy </a:t>
            </a:r>
            <a:r>
              <a:rPr lang="en-US" sz="2400" dirty="0"/>
              <a:t>efficiency project </a:t>
            </a:r>
            <a:r>
              <a:rPr lang="en-US" sz="2400" dirty="0" smtClean="0"/>
              <a:t>progress)</a:t>
            </a:r>
          </a:p>
          <a:p>
            <a:endParaRPr lang="en-US" sz="2400" dirty="0"/>
          </a:p>
          <a:p>
            <a:r>
              <a:rPr lang="en-US" sz="2400" dirty="0" smtClean="0"/>
              <a:t>7.15-7.25  Sabina Trench (South </a:t>
            </a:r>
            <a:r>
              <a:rPr lang="en-US" sz="2400" dirty="0"/>
              <a:t>West Development </a:t>
            </a:r>
            <a:r>
              <a:rPr lang="en-US" sz="2400" dirty="0" smtClean="0"/>
              <a:t>Company)</a:t>
            </a:r>
          </a:p>
          <a:p>
            <a:endParaRPr lang="en-US" sz="2400" dirty="0" smtClean="0"/>
          </a:p>
          <a:p>
            <a:r>
              <a:rPr lang="en-US" sz="2400" dirty="0" smtClean="0"/>
              <a:t>7.25-7.45  Gillian Gannon, SEAI </a:t>
            </a:r>
            <a:r>
              <a:rPr lang="en-US" sz="2400" dirty="0"/>
              <a:t>will address </a:t>
            </a:r>
            <a:r>
              <a:rPr lang="en-US" sz="2400" dirty="0" smtClean="0"/>
              <a:t>access of administrative </a:t>
            </a:r>
            <a:r>
              <a:rPr lang="en-US" sz="2400" dirty="0"/>
              <a:t>assistance. </a:t>
            </a:r>
            <a:r>
              <a:rPr lang="en-US" sz="2400" dirty="0" smtClean="0"/>
              <a:t>Q&amp;A</a:t>
            </a:r>
            <a:endParaRPr lang="en-US" sz="2400" dirty="0"/>
          </a:p>
          <a:p>
            <a:pPr algn="ctr"/>
            <a:endParaRPr lang="en-US" sz="2400" dirty="0"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0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81000"/>
            <a:ext cx="8499475" cy="163121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800" b="1" dirty="0" smtClean="0"/>
              <a:t>Energy Cooperatives Ireland</a:t>
            </a:r>
            <a:endParaRPr lang="en-US" sz="2800" dirty="0" smtClean="0">
              <a:latin typeface="Trebuchet MS" charset="0"/>
            </a:endParaRPr>
          </a:p>
          <a:p>
            <a:pPr algn="just"/>
            <a:r>
              <a:rPr lang="en-US" sz="2400" dirty="0" smtClean="0">
                <a:latin typeface="Trebuchet MS" charset="0"/>
              </a:rPr>
              <a:t>ECI support groups </a:t>
            </a:r>
            <a:r>
              <a:rPr lang="en-US" sz="2400" dirty="0">
                <a:latin typeface="Trebuchet MS" charset="0"/>
              </a:rPr>
              <a:t>of citizens </a:t>
            </a:r>
            <a:r>
              <a:rPr lang="en-US" sz="2400" dirty="0" smtClean="0">
                <a:latin typeface="Trebuchet MS" charset="0"/>
              </a:rPr>
              <a:t>coming together to promote </a:t>
            </a:r>
            <a:r>
              <a:rPr lang="en-US" sz="2400" dirty="0">
                <a:latin typeface="Trebuchet MS" charset="0"/>
              </a:rPr>
              <a:t>renewable energy and energy </a:t>
            </a:r>
            <a:r>
              <a:rPr lang="en-US" sz="2400" dirty="0" smtClean="0">
                <a:latin typeface="Trebuchet MS" charset="0"/>
              </a:rPr>
              <a:t>efficiency engaging with the movement to a carbon free society.</a:t>
            </a:r>
            <a:endParaRPr lang="en-US" sz="2400" dirty="0">
              <a:latin typeface="Trebuchet MS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8589" y="2667000"/>
            <a:ext cx="8493286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/>
              <a:t>TCD, Civil Structural and Environmental Engineering</a:t>
            </a:r>
          </a:p>
          <a:p>
            <a:pPr algn="just">
              <a:spcBef>
                <a:spcPts val="1200"/>
              </a:spcBef>
            </a:pPr>
            <a:r>
              <a:rPr lang="en-GB" sz="2800" dirty="0" smtClean="0"/>
              <a:t>Research and teaching supports sustainable transition of society through transport, renewables, energy  efficiency, engagement and behaviour </a:t>
            </a:r>
            <a:r>
              <a:rPr lang="is-IS" sz="2800" dirty="0" smtClean="0"/>
              <a:t>…......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39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499475" cy="4955203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lvl="0" algn="ctr"/>
            <a:r>
              <a:rPr lang="en-IE" sz="2800" b="1" dirty="0" smtClean="0"/>
              <a:t>Benefits to you</a:t>
            </a:r>
          </a:p>
          <a:p>
            <a:pPr marL="342900" lvl="0" indent="-342900">
              <a:buFont typeface="Arial" charset="0"/>
              <a:buChar char="•"/>
            </a:pPr>
            <a:r>
              <a:rPr lang="en-IE" sz="2400" dirty="0" smtClean="0"/>
              <a:t>Improve </a:t>
            </a:r>
            <a:r>
              <a:rPr lang="en-IE" sz="2400" dirty="0"/>
              <a:t>the health of your residents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Reduce your energy spend through retrofit 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Put money back in the pockets of each of your residents (typically €1,000 per house)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Improve the warmth of your home and the quality of your life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Reduce energy poverty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Create and sustain local jobs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Increase the skills, resilience, capacity and technical knowhow of your community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Warm your community buildings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Decrease your reliance on imported oil, gas and coal</a:t>
            </a:r>
            <a:endParaRPr lang="en-US" sz="2400" dirty="0"/>
          </a:p>
          <a:p>
            <a:pPr marL="342900" lvl="0" indent="-342900">
              <a:buFont typeface="Arial" charset="0"/>
              <a:buChar char="•"/>
            </a:pPr>
            <a:r>
              <a:rPr lang="en-IE" sz="2400" dirty="0"/>
              <a:t>Increase local renewable energy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438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3405188"/>
            <a:ext cx="7546975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152400"/>
            <a:ext cx="85344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altLang="en-US" sz="2800" b="1" dirty="0">
                <a:solidFill>
                  <a:srgbClr val="000000"/>
                </a:solidFill>
              </a:rPr>
              <a:t>Key factors </a:t>
            </a:r>
            <a:r>
              <a:rPr lang="en-GB" altLang="en-US" sz="2800" b="1" dirty="0" smtClean="0">
                <a:solidFill>
                  <a:srgbClr val="000000"/>
                </a:solidFill>
              </a:rPr>
              <a:t>which successful communities possess</a:t>
            </a:r>
            <a:endParaRPr lang="en-GB" altLang="en-US" sz="2800" b="1" dirty="0">
              <a:solidFill>
                <a:srgbClr val="000000"/>
              </a:solidFill>
            </a:endParaRP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Leadership.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Vision.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Environmental Champion.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Social capital.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Identity.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Norms.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Measurement.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Commitment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 smtClean="0">
                <a:solidFill>
                  <a:srgbClr val="000000"/>
                </a:solidFill>
              </a:rPr>
              <a:t>Procedural and Distributive justice</a:t>
            </a:r>
            <a:r>
              <a:rPr lang="en-GB" altLang="en-US" sz="2400" dirty="0">
                <a:solidFill>
                  <a:srgbClr val="000000"/>
                </a:solidFill>
              </a:rPr>
              <a:t>.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Capacity building 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GB" altLang="en-US" sz="2400" dirty="0">
                <a:solidFill>
                  <a:srgbClr val="000000"/>
                </a:solidFill>
              </a:rPr>
              <a:t>Effective communication</a:t>
            </a:r>
            <a:endParaRPr lang="en-US" alt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3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3405188"/>
            <a:ext cx="7546975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7" name="Right Arrow Callout 6"/>
          <p:cNvSpPr/>
          <p:nvPr/>
        </p:nvSpPr>
        <p:spPr>
          <a:xfrm>
            <a:off x="611560" y="762000"/>
            <a:ext cx="3168352" cy="1656184"/>
          </a:xfrm>
          <a:prstGeom prst="rightArrowCallout">
            <a:avLst/>
          </a:prstGeom>
          <a:solidFill>
            <a:srgbClr val="D5C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83691" y="974539"/>
            <a:ext cx="35283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>
                <a:solidFill>
                  <a:srgbClr val="283C41"/>
                </a:solidFill>
              </a:rPr>
              <a:t>Share </a:t>
            </a:r>
            <a:r>
              <a:rPr lang="en-IE" sz="2800" dirty="0" smtClean="0">
                <a:solidFill>
                  <a:srgbClr val="283C41"/>
                </a:solidFill>
              </a:rPr>
              <a:t>experiences</a:t>
            </a:r>
          </a:p>
          <a:p>
            <a:r>
              <a:rPr lang="en-IE" sz="2800" dirty="0" smtClean="0">
                <a:solidFill>
                  <a:srgbClr val="283C41"/>
                </a:solidFill>
              </a:rPr>
              <a:t>Events </a:t>
            </a:r>
            <a:r>
              <a:rPr lang="en-IE" sz="2800" dirty="0">
                <a:solidFill>
                  <a:srgbClr val="283C41"/>
                </a:solidFill>
              </a:rPr>
              <a:t>/ Workshops</a:t>
            </a:r>
          </a:p>
          <a:p>
            <a:endParaRPr lang="en-IE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2971800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>
                <a:solidFill>
                  <a:srgbClr val="283C41"/>
                </a:solidFill>
              </a:rPr>
              <a:t>Community Mentor</a:t>
            </a:r>
          </a:p>
          <a:p>
            <a:r>
              <a:rPr lang="en-IE" sz="2800" dirty="0">
                <a:solidFill>
                  <a:srgbClr val="283C41"/>
                </a:solidFill>
              </a:rPr>
              <a:t>Energy Master Plan</a:t>
            </a:r>
          </a:p>
          <a:p>
            <a:r>
              <a:rPr lang="en-IE" sz="2800" dirty="0">
                <a:solidFill>
                  <a:srgbClr val="283C41"/>
                </a:solidFill>
              </a:rPr>
              <a:t>Technical Advisors</a:t>
            </a:r>
          </a:p>
          <a:p>
            <a:r>
              <a:rPr lang="en-IE" sz="2800" dirty="0">
                <a:solidFill>
                  <a:srgbClr val="283C41"/>
                </a:solidFill>
              </a:rPr>
              <a:t>Funding available</a:t>
            </a:r>
          </a:p>
          <a:p>
            <a:r>
              <a:rPr lang="en-IE" sz="2800" dirty="0">
                <a:solidFill>
                  <a:srgbClr val="283C41"/>
                </a:solidFill>
              </a:rPr>
              <a:t>Annual Work Plans</a:t>
            </a:r>
          </a:p>
        </p:txBody>
      </p:sp>
      <p:sp>
        <p:nvSpPr>
          <p:cNvPr id="10" name="Right Arrow Callout 9"/>
          <p:cNvSpPr/>
          <p:nvPr/>
        </p:nvSpPr>
        <p:spPr>
          <a:xfrm>
            <a:off x="611560" y="3276600"/>
            <a:ext cx="3168352" cy="1656184"/>
          </a:xfrm>
          <a:prstGeom prst="rightArrowCallout">
            <a:avLst/>
          </a:prstGeom>
          <a:solidFill>
            <a:srgbClr val="D5C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1066800"/>
            <a:ext cx="1944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 smtClean="0">
                <a:solidFill>
                  <a:srgbClr val="2D3C42"/>
                </a:solidFill>
              </a:rPr>
              <a:t>SEC Network</a:t>
            </a:r>
            <a:endParaRPr lang="en-IE" sz="3200" b="1" dirty="0">
              <a:solidFill>
                <a:srgbClr val="2D3C4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581400"/>
            <a:ext cx="216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 smtClean="0">
                <a:solidFill>
                  <a:srgbClr val="283C41"/>
                </a:solidFill>
              </a:rPr>
              <a:t>3 Year Partnership</a:t>
            </a:r>
          </a:p>
        </p:txBody>
      </p:sp>
    </p:spTree>
    <p:extLst>
      <p:ext uri="{BB962C8B-B14F-4D97-AF65-F5344CB8AC3E}">
        <p14:creationId xmlns:p14="http://schemas.microsoft.com/office/powerpoint/2010/main" val="13144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8953" y="381000"/>
            <a:ext cx="2819100" cy="4536504"/>
            <a:chOff x="1811" y="0"/>
            <a:chExt cx="2819100" cy="4536504"/>
          </a:xfrm>
        </p:grpSpPr>
        <p:sp>
          <p:nvSpPr>
            <p:cNvPr id="15" name="Rounded Rectangle 14"/>
            <p:cNvSpPr/>
            <p:nvPr/>
          </p:nvSpPr>
          <p:spPr>
            <a:xfrm>
              <a:off x="1811" y="0"/>
              <a:ext cx="2819100" cy="453650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1811" y="1814601"/>
              <a:ext cx="2819100" cy="18146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2024" tIns="192024" rIns="192024" bIns="192024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7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700" kern="1200" dirty="0" smtClean="0"/>
                <a:t>Community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700" kern="1200" dirty="0" smtClean="0"/>
                <a:t>Charter</a:t>
              </a:r>
              <a:endParaRPr lang="en-IE" sz="27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92626" y="381000"/>
            <a:ext cx="2819100" cy="4536504"/>
            <a:chOff x="2905484" y="0"/>
            <a:chExt cx="2819100" cy="4536504"/>
          </a:xfrm>
        </p:grpSpPr>
        <p:sp>
          <p:nvSpPr>
            <p:cNvPr id="13" name="Rounded Rectangle 12"/>
            <p:cNvSpPr/>
            <p:nvPr/>
          </p:nvSpPr>
          <p:spPr>
            <a:xfrm>
              <a:off x="2905484" y="0"/>
              <a:ext cx="2819100" cy="453650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6"/>
            <p:cNvSpPr/>
            <p:nvPr/>
          </p:nvSpPr>
          <p:spPr>
            <a:xfrm>
              <a:off x="2905484" y="1814601"/>
              <a:ext cx="2819100" cy="18146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2024" tIns="192024" rIns="192024" bIns="192024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7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700" kern="1200" dirty="0" smtClean="0"/>
                <a:t>Partnership Agreement</a:t>
              </a:r>
              <a:endParaRPr lang="en-IE" sz="27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96300" y="381000"/>
            <a:ext cx="2819100" cy="4536504"/>
            <a:chOff x="5809158" y="0"/>
            <a:chExt cx="2819100" cy="4536504"/>
          </a:xfrm>
        </p:grpSpPr>
        <p:sp>
          <p:nvSpPr>
            <p:cNvPr id="11" name="Rounded Rectangle 10"/>
            <p:cNvSpPr/>
            <p:nvPr/>
          </p:nvSpPr>
          <p:spPr>
            <a:xfrm>
              <a:off x="5809158" y="0"/>
              <a:ext cx="2819100" cy="453650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8"/>
            <p:cNvSpPr/>
            <p:nvPr/>
          </p:nvSpPr>
          <p:spPr>
            <a:xfrm>
              <a:off x="5809158" y="1814601"/>
              <a:ext cx="2819100" cy="18146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2024" tIns="192024" rIns="192024" bIns="192024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7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700" kern="1200" dirty="0" smtClean="0"/>
                <a:t>Competency 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E" sz="2700" kern="1200" dirty="0" smtClean="0"/>
                <a:t>Check Up</a:t>
              </a:r>
              <a:endParaRPr lang="en-IE" sz="2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955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14" y="0"/>
            <a:ext cx="8493286" cy="877267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Agenda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8300" y="609600"/>
            <a:ext cx="8499475" cy="433965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endParaRPr lang="en-US" sz="2400" dirty="0"/>
          </a:p>
          <a:p>
            <a:r>
              <a:rPr lang="en-US" sz="2800" dirty="0"/>
              <a:t>6pm  Welcomes, tea /coffee and sandwiches</a:t>
            </a:r>
          </a:p>
          <a:p>
            <a:r>
              <a:rPr lang="en-US" sz="2800" dirty="0"/>
              <a:t>6.20  Introduction </a:t>
            </a:r>
          </a:p>
          <a:p>
            <a:r>
              <a:rPr lang="en-US" sz="2800" dirty="0"/>
              <a:t>6.35  </a:t>
            </a:r>
            <a:r>
              <a:rPr lang="en-US" sz="2800" dirty="0" err="1"/>
              <a:t>Mulranny</a:t>
            </a:r>
            <a:endParaRPr lang="en-US" sz="2800" dirty="0"/>
          </a:p>
          <a:p>
            <a:r>
              <a:rPr lang="en-US" sz="2800" dirty="0"/>
              <a:t>6.45  Claremorris and Western Region Energy Coop </a:t>
            </a:r>
          </a:p>
          <a:p>
            <a:r>
              <a:rPr lang="en-US" sz="2800" dirty="0"/>
              <a:t>7.00  GMIT </a:t>
            </a:r>
          </a:p>
          <a:p>
            <a:r>
              <a:rPr lang="en-US" sz="2800" dirty="0" smtClean="0"/>
              <a:t>7:15  South West Development Company</a:t>
            </a:r>
          </a:p>
          <a:p>
            <a:r>
              <a:rPr lang="en-US" sz="2800" dirty="0" smtClean="0"/>
              <a:t>7.25  SEAI</a:t>
            </a:r>
          </a:p>
          <a:p>
            <a:endParaRPr lang="en-US" sz="2800" dirty="0"/>
          </a:p>
          <a:p>
            <a:r>
              <a:rPr lang="en-US" sz="2800" dirty="0"/>
              <a:t>7.45 </a:t>
            </a:r>
            <a:r>
              <a:rPr lang="en-US" sz="2800" dirty="0" smtClean="0"/>
              <a:t> Close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25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8300" y="-152400"/>
            <a:ext cx="8499475" cy="578619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endParaRPr lang="en-US" sz="2400" dirty="0"/>
          </a:p>
          <a:p>
            <a:r>
              <a:rPr lang="en-US" sz="2800" dirty="0" smtClean="0"/>
              <a:t>6.35-6.45  </a:t>
            </a:r>
            <a:r>
              <a:rPr lang="en-US" sz="2800" dirty="0" err="1" smtClean="0"/>
              <a:t>Mulranny</a:t>
            </a:r>
            <a:r>
              <a:rPr lang="en-US" sz="2800" dirty="0" smtClean="0"/>
              <a:t> (Charter </a:t>
            </a:r>
            <a:r>
              <a:rPr lang="en-US" sz="2800" dirty="0"/>
              <a:t>and Competencies </a:t>
            </a:r>
            <a:r>
              <a:rPr lang="en-US" sz="2800" dirty="0" smtClean="0"/>
              <a:t>document)</a:t>
            </a:r>
            <a:endParaRPr lang="en-US" sz="2800" dirty="0"/>
          </a:p>
          <a:p>
            <a:endParaRPr lang="en-US" sz="1400" dirty="0" smtClean="0"/>
          </a:p>
          <a:p>
            <a:r>
              <a:rPr lang="en-US" sz="2800" dirty="0" smtClean="0"/>
              <a:t>6.45-7.00  Claremorris </a:t>
            </a:r>
            <a:r>
              <a:rPr lang="en-US" sz="2800" dirty="0"/>
              <a:t>and Western Region Energy Co- operative </a:t>
            </a:r>
            <a:r>
              <a:rPr lang="en-US" sz="2800" dirty="0" smtClean="0"/>
              <a:t>– (Partnership Agreement)</a:t>
            </a:r>
            <a:endParaRPr lang="en-US" sz="2800" dirty="0"/>
          </a:p>
          <a:p>
            <a:endParaRPr lang="en-US" sz="1400" dirty="0" smtClean="0"/>
          </a:p>
          <a:p>
            <a:r>
              <a:rPr lang="en-US" sz="2800" dirty="0" smtClean="0"/>
              <a:t>7.00 -7.15  GMIT </a:t>
            </a:r>
            <a:r>
              <a:rPr lang="en-US" sz="2800" dirty="0"/>
              <a:t>(</a:t>
            </a:r>
            <a:r>
              <a:rPr lang="en-US" sz="2800" dirty="0" smtClean="0"/>
              <a:t>Energy </a:t>
            </a:r>
            <a:r>
              <a:rPr lang="en-US" sz="2800" dirty="0"/>
              <a:t>efficiency project </a:t>
            </a:r>
            <a:r>
              <a:rPr lang="en-US" sz="2800" dirty="0" smtClean="0"/>
              <a:t>progress)</a:t>
            </a:r>
          </a:p>
          <a:p>
            <a:endParaRPr lang="en-US" sz="1400" dirty="0"/>
          </a:p>
          <a:p>
            <a:r>
              <a:rPr lang="en-US" sz="2800" dirty="0" smtClean="0"/>
              <a:t>7.15-7.25  Sabina Trench (South </a:t>
            </a:r>
            <a:r>
              <a:rPr lang="en-US" sz="2800" dirty="0"/>
              <a:t>West Development </a:t>
            </a:r>
            <a:r>
              <a:rPr lang="en-US" sz="2800" dirty="0" smtClean="0"/>
              <a:t>Company)</a:t>
            </a:r>
          </a:p>
          <a:p>
            <a:endParaRPr lang="en-US" sz="1400" dirty="0" smtClean="0"/>
          </a:p>
          <a:p>
            <a:r>
              <a:rPr lang="en-US" sz="2800" dirty="0" smtClean="0"/>
              <a:t>7.25-7.45  Gillian Gannon, SEAI </a:t>
            </a:r>
            <a:r>
              <a:rPr lang="en-US" sz="2800" dirty="0"/>
              <a:t>will address </a:t>
            </a:r>
            <a:r>
              <a:rPr lang="en-US" sz="2800" dirty="0" smtClean="0"/>
              <a:t>access of administrative </a:t>
            </a:r>
            <a:r>
              <a:rPr lang="en-US" sz="2800" dirty="0"/>
              <a:t>assistance. </a:t>
            </a:r>
            <a:r>
              <a:rPr lang="en-US" sz="2800" dirty="0" smtClean="0"/>
              <a:t>Q&amp;A</a:t>
            </a:r>
            <a:endParaRPr lang="en-US" sz="2800" dirty="0"/>
          </a:p>
          <a:p>
            <a:pPr algn="ctr"/>
            <a:endParaRPr lang="en-US" sz="2400" dirty="0"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44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6" y="990600"/>
            <a:ext cx="1489075" cy="147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740595" y="990600"/>
            <a:ext cx="69111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>
                <a:solidFill>
                  <a:srgbClr val="283C41"/>
                </a:solidFill>
              </a:rPr>
              <a:t>Energy Master Plan 	</a:t>
            </a:r>
            <a:r>
              <a:rPr lang="en-IE" sz="2400" b="1" dirty="0">
                <a:solidFill>
                  <a:srgbClr val="283C41"/>
                </a:solidFill>
              </a:rPr>
              <a:t>€10,000 </a:t>
            </a:r>
            <a:r>
              <a:rPr lang="en-IE" sz="2400" dirty="0" smtClean="0">
                <a:solidFill>
                  <a:srgbClr val="283C41"/>
                </a:solidFill>
              </a:rPr>
              <a:t>	to</a:t>
            </a:r>
            <a:r>
              <a:rPr lang="en-IE" sz="2400" dirty="0">
                <a:solidFill>
                  <a:srgbClr val="283C41"/>
                </a:solidFill>
              </a:rPr>
              <a:t>	</a:t>
            </a:r>
            <a:r>
              <a:rPr lang="en-IE" sz="2400" b="1" dirty="0">
                <a:solidFill>
                  <a:srgbClr val="283C41"/>
                </a:solidFill>
              </a:rPr>
              <a:t>€25,000</a:t>
            </a:r>
            <a:r>
              <a:rPr lang="en-IE" sz="2400" dirty="0">
                <a:solidFill>
                  <a:srgbClr val="283C41"/>
                </a:solidFill>
              </a:rPr>
              <a:t>	</a:t>
            </a:r>
            <a:r>
              <a:rPr lang="en-IE" sz="2400" i="1" dirty="0">
                <a:solidFill>
                  <a:srgbClr val="283C41"/>
                </a:solidFill>
              </a:rPr>
              <a:t>Year 1</a:t>
            </a:r>
          </a:p>
          <a:p>
            <a:r>
              <a:rPr lang="en-IE" sz="2400" dirty="0" smtClean="0">
                <a:solidFill>
                  <a:srgbClr val="283C41"/>
                </a:solidFill>
              </a:rPr>
              <a:t>Energy </a:t>
            </a:r>
            <a:r>
              <a:rPr lang="en-IE" sz="2400" dirty="0">
                <a:solidFill>
                  <a:srgbClr val="283C41"/>
                </a:solidFill>
              </a:rPr>
              <a:t>Competencies	</a:t>
            </a:r>
            <a:r>
              <a:rPr lang="en-IE" sz="2400" b="1" dirty="0">
                <a:solidFill>
                  <a:srgbClr val="283C41"/>
                </a:solidFill>
              </a:rPr>
              <a:t>€32,000</a:t>
            </a:r>
            <a:r>
              <a:rPr lang="en-IE" sz="2400" dirty="0">
                <a:solidFill>
                  <a:srgbClr val="283C41"/>
                </a:solidFill>
              </a:rPr>
              <a:t>	</a:t>
            </a:r>
            <a:r>
              <a:rPr lang="en-IE" sz="2400" dirty="0" smtClean="0">
                <a:solidFill>
                  <a:srgbClr val="283C41"/>
                </a:solidFill>
              </a:rPr>
              <a:t>to	</a:t>
            </a:r>
            <a:r>
              <a:rPr lang="en-IE" sz="2400" b="1" dirty="0" smtClean="0">
                <a:solidFill>
                  <a:srgbClr val="283C41"/>
                </a:solidFill>
              </a:rPr>
              <a:t>€</a:t>
            </a:r>
            <a:r>
              <a:rPr lang="en-IE" sz="2400" b="1" dirty="0">
                <a:solidFill>
                  <a:srgbClr val="283C41"/>
                </a:solidFill>
              </a:rPr>
              <a:t>128,00</a:t>
            </a:r>
            <a:r>
              <a:rPr lang="en-IE" sz="2400" dirty="0">
                <a:solidFill>
                  <a:srgbClr val="283C41"/>
                </a:solidFill>
              </a:rPr>
              <a:t>	</a:t>
            </a:r>
            <a:r>
              <a:rPr lang="en-IE" sz="2400" i="1" dirty="0">
                <a:solidFill>
                  <a:srgbClr val="283C41"/>
                </a:solidFill>
              </a:rPr>
              <a:t>Year 1, 2, 3</a:t>
            </a:r>
            <a:r>
              <a:rPr lang="en-IE" i="1" dirty="0">
                <a:solidFill>
                  <a:prstClr val="black"/>
                </a:solidFill>
              </a:rPr>
              <a:t>	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3" y="3200400"/>
            <a:ext cx="1489075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17863" y="3350590"/>
            <a:ext cx="7030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solidFill>
                  <a:srgbClr val="283C41"/>
                </a:solidFill>
              </a:rPr>
              <a:t>Community </a:t>
            </a:r>
            <a:r>
              <a:rPr lang="en-IE" sz="2400" b="1" dirty="0" smtClean="0">
                <a:solidFill>
                  <a:srgbClr val="283C41"/>
                </a:solidFill>
              </a:rPr>
              <a:t>Mentor </a:t>
            </a:r>
            <a:r>
              <a:rPr lang="en-IE" sz="2400" dirty="0" smtClean="0">
                <a:solidFill>
                  <a:srgbClr val="283C41"/>
                </a:solidFill>
              </a:rPr>
              <a:t>-Support </a:t>
            </a:r>
            <a:r>
              <a:rPr lang="en-IE" sz="2400" dirty="0">
                <a:solidFill>
                  <a:srgbClr val="283C41"/>
                </a:solidFill>
              </a:rPr>
              <a:t>energy charter, Work Plan development, energy master plan support</a:t>
            </a:r>
          </a:p>
          <a:p>
            <a:r>
              <a:rPr lang="en-IE" sz="2400" b="1" dirty="0">
                <a:solidFill>
                  <a:srgbClr val="283C41"/>
                </a:solidFill>
              </a:rPr>
              <a:t>Technical </a:t>
            </a:r>
            <a:r>
              <a:rPr lang="en-IE" sz="2400" b="1" dirty="0" smtClean="0">
                <a:solidFill>
                  <a:srgbClr val="283C41"/>
                </a:solidFill>
              </a:rPr>
              <a:t>Advisors – </a:t>
            </a:r>
            <a:r>
              <a:rPr lang="en-IE" sz="2400" dirty="0" smtClean="0">
                <a:solidFill>
                  <a:srgbClr val="283C41"/>
                </a:solidFill>
              </a:rPr>
              <a:t>more from Gillian</a:t>
            </a:r>
          </a:p>
        </p:txBody>
      </p:sp>
    </p:spTree>
    <p:extLst>
      <p:ext uri="{BB962C8B-B14F-4D97-AF65-F5344CB8AC3E}">
        <p14:creationId xmlns:p14="http://schemas.microsoft.com/office/powerpoint/2010/main" val="2195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466</Words>
  <Application>Microsoft Macintosh PowerPoint</Application>
  <PresentationFormat>On-screen Show (4:3)</PresentationFormat>
  <Paragraphs>116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Trebuchet MS</vt:lpstr>
      <vt:lpstr>Arial</vt:lpstr>
      <vt:lpstr>Office Theme</vt:lpstr>
      <vt:lpstr>Sustainable Energy Community Network Event Trinity College Dublin with Energy Cooperatives Ireland GMIT, Castlebar  Vincent Carragher, Cormac Walsh, Lúgh Ó Braonáin  15th June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  <vt:lpstr>Sustainable Solutions</vt:lpstr>
      <vt:lpstr>PowerPoint Presentation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Co-operatives Ireland</dc:title>
  <dc:creator>admin</dc:creator>
  <cp:lastModifiedBy>Vincent Carragher</cp:lastModifiedBy>
  <cp:revision>45</cp:revision>
  <dcterms:created xsi:type="dcterms:W3CDTF">2015-10-19T14:33:25Z</dcterms:created>
  <dcterms:modified xsi:type="dcterms:W3CDTF">2017-06-15T08:35:18Z</dcterms:modified>
</cp:coreProperties>
</file>