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73" r:id="rId3"/>
    <p:sldId id="286" r:id="rId4"/>
    <p:sldId id="285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26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MDC Align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pic>
        <p:nvPicPr>
          <p:cNvPr id="23" name="Picture 22" descr="DL_SIZE_NEW_PROOF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805064"/>
            <a:ext cx="9112251" cy="105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6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81226-CABA-4571-9902-38899A870778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15/06/2017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60512-69A0-4145-9378-134FF33B0020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DL_SIZE_NEW_PROOF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05064"/>
            <a:ext cx="9112251" cy="105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40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80928"/>
            <a:ext cx="9144000" cy="3024336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>
                <a:solidFill>
                  <a:srgbClr val="008000"/>
                </a:solidFill>
              </a:rPr>
              <a:t>RURAL DEVELOPMENT PROGRAMME</a:t>
            </a:r>
            <a:r>
              <a:rPr lang="en-US" dirty="0" smtClean="0">
                <a:solidFill>
                  <a:srgbClr val="008000"/>
                </a:solidFill>
              </a:rPr>
              <a:t/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(</a:t>
            </a:r>
            <a:r>
              <a:rPr lang="en-US" b="1" dirty="0" smtClean="0">
                <a:solidFill>
                  <a:srgbClr val="008000"/>
                </a:solidFill>
              </a:rPr>
              <a:t>LEADER)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2014 – 2020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Sabina Trench – LEADER Project Officer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3608"/>
            <a:ext cx="1587521" cy="148808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sx="97000" sy="97000" algn="tl" rotWithShape="0">
              <a:prstClr val="black">
                <a:alpha val="9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93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 bwMode="auto">
          <a:xfrm>
            <a:off x="0" y="692696"/>
            <a:ext cx="9144001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 anchor="t">
            <a:prstTxWarp prst="textNoShape">
              <a:avLst/>
            </a:prstTxWarp>
            <a:normAutofit/>
          </a:bodyPr>
          <a:lstStyle/>
          <a:p>
            <a:pPr marL="36513" defTabSz="914400">
              <a:lnSpc>
                <a:spcPct val="90000"/>
              </a:lnSpc>
              <a:buClr>
                <a:schemeClr val="accent1"/>
              </a:buClr>
              <a:buSzPct val="80000"/>
              <a:buFont typeface="Wingdings 2" charset="2"/>
              <a:buNone/>
              <a:defRPr/>
            </a:pPr>
            <a:endParaRPr lang="en-GB" sz="2400" b="1" dirty="0">
              <a:solidFill>
                <a:srgbClr val="000090"/>
              </a:solidFill>
              <a:latin typeface="Verdana" charset="0"/>
            </a:endParaRPr>
          </a:p>
          <a:p>
            <a:pPr marL="36513" algn="ctr" defTabSz="91440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100000"/>
              <a:defRPr/>
            </a:pPr>
            <a:r>
              <a:rPr lang="en-US" sz="2800" b="1" dirty="0">
                <a:solidFill>
                  <a:srgbClr val="008000"/>
                </a:solidFill>
                <a:latin typeface="Verdana" charset="0"/>
              </a:rPr>
              <a:t>Rural</a:t>
            </a:r>
            <a:r>
              <a:rPr lang="en-US" sz="2800" b="1" dirty="0" smtClean="0">
                <a:solidFill>
                  <a:srgbClr val="008000"/>
                </a:solidFill>
                <a:latin typeface="Verdana" charset="0"/>
              </a:rPr>
              <a:t> Environment</a:t>
            </a:r>
          </a:p>
          <a:p>
            <a:pPr marL="36513" defTabSz="91440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100000"/>
              <a:defRPr/>
            </a:pPr>
            <a:endParaRPr lang="en-US" sz="2400" b="1" dirty="0" smtClean="0">
              <a:solidFill>
                <a:srgbClr val="000000"/>
              </a:solidFill>
              <a:latin typeface="Verdana" charset="0"/>
            </a:endParaRPr>
          </a:p>
          <a:p>
            <a:pPr marL="36513" defTabSz="91440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100000"/>
              <a:defRPr/>
            </a:pPr>
            <a:r>
              <a:rPr lang="en-US" sz="2400" b="1" dirty="0" smtClean="0">
                <a:solidFill>
                  <a:srgbClr val="800000"/>
                </a:solidFill>
                <a:latin typeface="Verdana" charset="0"/>
              </a:rPr>
              <a:t>Budget €</a:t>
            </a:r>
            <a:r>
              <a:rPr lang="en-US" sz="2400" b="1" dirty="0" smtClean="0">
                <a:solidFill>
                  <a:srgbClr val="800000"/>
                </a:solidFill>
                <a:latin typeface="Verdana" charset="0"/>
              </a:rPr>
              <a:t>1.65million</a:t>
            </a:r>
          </a:p>
          <a:p>
            <a:pPr marL="36513" defTabSz="91440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100000"/>
              <a:defRPr/>
            </a:pPr>
            <a:endParaRPr lang="en-US" sz="2400" b="1" dirty="0" smtClean="0">
              <a:solidFill>
                <a:srgbClr val="008000"/>
              </a:solidFill>
              <a:latin typeface="Verdana" charset="0"/>
            </a:endParaRPr>
          </a:p>
          <a:p>
            <a:pPr marL="36513" defTabSz="91440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100000"/>
              <a:defRPr/>
            </a:pPr>
            <a:r>
              <a:rPr lang="en-US" sz="2400" b="1" dirty="0" smtClean="0">
                <a:solidFill>
                  <a:srgbClr val="008000"/>
                </a:solidFill>
                <a:latin typeface="Verdana" charset="0"/>
              </a:rPr>
              <a:t>Sub-Themes</a:t>
            </a:r>
            <a:r>
              <a:rPr lang="en-US" sz="2400" dirty="0" smtClean="0">
                <a:solidFill>
                  <a:srgbClr val="008000"/>
                </a:solidFill>
                <a:latin typeface="Verdana" charset="0"/>
              </a:rPr>
              <a:t> </a:t>
            </a:r>
            <a:endParaRPr lang="en-US" sz="2400" dirty="0">
              <a:solidFill>
                <a:srgbClr val="008000"/>
              </a:solidFill>
              <a:latin typeface="Verdana" charset="0"/>
            </a:endParaRPr>
          </a:p>
          <a:p>
            <a:pPr marL="379413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Verdana" charset="0"/>
              </a:rPr>
              <a:t>Protection </a:t>
            </a:r>
            <a:r>
              <a:rPr lang="en-US" sz="2400" b="1" dirty="0">
                <a:solidFill>
                  <a:srgbClr val="000000"/>
                </a:solidFill>
                <a:latin typeface="Verdana" charset="0"/>
              </a:rPr>
              <a:t>and Sustainable use of </a:t>
            </a:r>
            <a:r>
              <a:rPr lang="en-US" sz="2400" b="1" dirty="0" smtClean="0">
                <a:solidFill>
                  <a:srgbClr val="000000"/>
                </a:solidFill>
                <a:latin typeface="Verdana" charset="0"/>
              </a:rPr>
              <a:t>Water Resources</a:t>
            </a:r>
            <a:endParaRPr lang="en-US" sz="2400" b="1" dirty="0">
              <a:solidFill>
                <a:srgbClr val="000000"/>
              </a:solidFill>
              <a:latin typeface="Verdana" charset="0"/>
            </a:endParaRPr>
          </a:p>
          <a:p>
            <a:pPr marL="379413" indent="-342900"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Verdana" charset="0"/>
              </a:rPr>
              <a:t>Protection and Improvement of Local Biodiversity</a:t>
            </a:r>
          </a:p>
          <a:p>
            <a:pPr marL="379413" indent="-342900"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Verdana" charset="0"/>
              </a:rPr>
              <a:t>Development of Renewable </a:t>
            </a:r>
            <a:r>
              <a:rPr lang="en-US" sz="2400" b="1" dirty="0" smtClean="0">
                <a:solidFill>
                  <a:srgbClr val="000000"/>
                </a:solidFill>
                <a:latin typeface="Verdana" charset="0"/>
              </a:rPr>
              <a:t>Energy</a:t>
            </a:r>
            <a:endParaRPr lang="en-US" sz="2400" b="1" dirty="0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8000"/>
                </a:solidFill>
              </a:rPr>
              <a:t>LEADER Mayo 2014 - 2020</a:t>
            </a:r>
            <a:endParaRPr lang="en-US" sz="4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1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 bwMode="auto">
          <a:xfrm>
            <a:off x="-1" y="692696"/>
            <a:ext cx="9144001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 anchor="t">
            <a:prstTxWarp prst="textNoShape">
              <a:avLst/>
            </a:prstTxWarp>
            <a:normAutofit/>
          </a:bodyPr>
          <a:lstStyle/>
          <a:p>
            <a:pPr marL="36513" defTabSz="914400">
              <a:lnSpc>
                <a:spcPct val="90000"/>
              </a:lnSpc>
              <a:buClr>
                <a:schemeClr val="accent1"/>
              </a:buClr>
              <a:buSzPct val="80000"/>
              <a:buFont typeface="Wingdings 2" charset="2"/>
              <a:buNone/>
              <a:defRPr/>
            </a:pPr>
            <a:endParaRPr lang="en-GB" sz="2400" b="1" dirty="0">
              <a:solidFill>
                <a:srgbClr val="000090"/>
              </a:solidFill>
              <a:latin typeface="Verdana" charset="0"/>
            </a:endParaRPr>
          </a:p>
          <a:p>
            <a:pPr marL="36513" algn="ctr" defTabSz="91440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100000"/>
              <a:defRPr/>
            </a:pPr>
            <a:r>
              <a:rPr lang="en-US" sz="2800" b="1" dirty="0" smtClean="0">
                <a:solidFill>
                  <a:srgbClr val="008000"/>
                </a:solidFill>
                <a:latin typeface="Verdana" charset="0"/>
              </a:rPr>
              <a:t>Grants &amp; Funding</a:t>
            </a:r>
            <a:endParaRPr lang="en-US" sz="2800" b="1" dirty="0" smtClean="0">
              <a:solidFill>
                <a:srgbClr val="008000"/>
              </a:solidFill>
              <a:latin typeface="Verdana" charset="0"/>
            </a:endParaRPr>
          </a:p>
          <a:p>
            <a:pPr marL="36513" defTabSz="914400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100000"/>
              <a:defRPr/>
            </a:pPr>
            <a:endParaRPr lang="en-US" sz="2400" b="1" dirty="0" smtClean="0">
              <a:solidFill>
                <a:srgbClr val="000000"/>
              </a:solidFill>
              <a:latin typeface="Verdana" charset="0"/>
            </a:endParaRPr>
          </a:p>
          <a:p>
            <a:pPr marL="379413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Verdana" charset="0"/>
              </a:rPr>
              <a:t>Capital Investment				@ 75%</a:t>
            </a:r>
          </a:p>
          <a:p>
            <a:pPr marL="379413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Verdana" charset="0"/>
              </a:rPr>
              <a:t>Training					@ 100%</a:t>
            </a:r>
            <a:endParaRPr lang="en-US" sz="2400" b="1" dirty="0">
              <a:solidFill>
                <a:srgbClr val="000000"/>
              </a:solidFill>
              <a:latin typeface="Verdana" charset="0"/>
            </a:endParaRPr>
          </a:p>
          <a:p>
            <a:pPr marL="379413" indent="-342900"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Verdana" charset="0"/>
              </a:rPr>
              <a:t>Analysis &amp; Development		@ 90%</a:t>
            </a:r>
          </a:p>
          <a:p>
            <a:pPr marL="379413" indent="-342900"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endParaRPr lang="en-US" sz="2400" b="1" dirty="0">
              <a:solidFill>
                <a:srgbClr val="000000"/>
              </a:solidFill>
              <a:latin typeface="Verdana" charset="0"/>
            </a:endParaRPr>
          </a:p>
          <a:p>
            <a:pPr marL="379413" indent="-342900" defTabSz="9144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800000"/>
              </a:buClr>
              <a:buSzPct val="100000"/>
              <a:buFont typeface="Arial"/>
              <a:buChar char="•"/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Verdana" charset="0"/>
              </a:rPr>
              <a:t>Maximum funding amounts apply, but it depends on the project. </a:t>
            </a:r>
            <a:endParaRPr lang="en-US" sz="2400" b="1" dirty="0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8000"/>
                </a:solidFill>
              </a:rPr>
              <a:t>LEADER Mayo 2014 - 2020</a:t>
            </a:r>
            <a:endParaRPr lang="en-US" sz="4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312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36712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660066"/>
                </a:solidFill>
              </a:rPr>
              <a:t>South West Mayo Development Company	098 419 50</a:t>
            </a:r>
          </a:p>
          <a:p>
            <a:r>
              <a:rPr lang="en-GB" sz="2000" b="1" dirty="0">
                <a:solidFill>
                  <a:srgbClr val="000090"/>
                </a:solidFill>
              </a:rPr>
              <a:t>Sabina </a:t>
            </a:r>
            <a:r>
              <a:rPr lang="en-GB" sz="2000" b="1" dirty="0" smtClean="0">
                <a:solidFill>
                  <a:srgbClr val="000090"/>
                </a:solidFill>
              </a:rPr>
              <a:t>Trench				</a:t>
            </a:r>
            <a:r>
              <a:rPr lang="en-GB" sz="2000" b="1" dirty="0" err="1" smtClean="0">
                <a:solidFill>
                  <a:srgbClr val="000090"/>
                </a:solidFill>
              </a:rPr>
              <a:t>strench@southmayo.com</a:t>
            </a:r>
            <a:endParaRPr lang="en-GB" sz="2000" b="1" dirty="0">
              <a:solidFill>
                <a:srgbClr val="000090"/>
              </a:solidFill>
            </a:endParaRPr>
          </a:p>
          <a:p>
            <a:r>
              <a:rPr lang="en-GB" sz="2000" b="1" dirty="0" err="1">
                <a:solidFill>
                  <a:srgbClr val="000090"/>
                </a:solidFill>
              </a:rPr>
              <a:t>Norita</a:t>
            </a:r>
            <a:r>
              <a:rPr lang="en-GB" sz="2000" b="1" dirty="0">
                <a:solidFill>
                  <a:srgbClr val="000090"/>
                </a:solidFill>
              </a:rPr>
              <a:t> </a:t>
            </a:r>
            <a:r>
              <a:rPr lang="en-GB" sz="2000" b="1" dirty="0" err="1">
                <a:solidFill>
                  <a:srgbClr val="000090"/>
                </a:solidFill>
              </a:rPr>
              <a:t>Clesham</a:t>
            </a:r>
            <a:r>
              <a:rPr lang="en-GB" sz="2000" b="1" dirty="0" smtClean="0">
                <a:solidFill>
                  <a:srgbClr val="660066"/>
                </a:solidFill>
              </a:rPr>
              <a:t>				</a:t>
            </a:r>
            <a:r>
              <a:rPr lang="en-GB" sz="2000" b="1" dirty="0" err="1" smtClean="0">
                <a:solidFill>
                  <a:srgbClr val="000090"/>
                </a:solidFill>
              </a:rPr>
              <a:t>nclesham</a:t>
            </a:r>
            <a:r>
              <a:rPr lang="en-GB" sz="2000" b="1" dirty="0" err="1">
                <a:solidFill>
                  <a:srgbClr val="000090"/>
                </a:solidFill>
              </a:rPr>
              <a:t>@</a:t>
            </a:r>
            <a:r>
              <a:rPr lang="en-GB" sz="2000" b="1" dirty="0" err="1" smtClean="0">
                <a:solidFill>
                  <a:srgbClr val="000090"/>
                </a:solidFill>
              </a:rPr>
              <a:t>southmayo.com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Website					</a:t>
            </a:r>
            <a:r>
              <a:rPr lang="en-GB" sz="2000" b="1" dirty="0" err="1" smtClean="0">
                <a:solidFill>
                  <a:srgbClr val="000090"/>
                </a:solidFill>
              </a:rPr>
              <a:t>www.southmayo.com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>
                <a:solidFill>
                  <a:srgbClr val="000090"/>
                </a:solidFill>
              </a:rPr>
              <a:t>	</a:t>
            </a:r>
            <a:endParaRPr lang="en-GB" sz="2000" b="1" dirty="0">
              <a:solidFill>
                <a:srgbClr val="000090"/>
              </a:solidFill>
            </a:endParaRPr>
          </a:p>
          <a:p>
            <a:r>
              <a:rPr lang="en-GB" sz="2000" b="1" dirty="0">
                <a:solidFill>
                  <a:srgbClr val="660066"/>
                </a:solidFill>
              </a:rPr>
              <a:t>Mayo North East LEADER </a:t>
            </a:r>
            <a:r>
              <a:rPr lang="en-GB" sz="2000" b="1" dirty="0">
                <a:solidFill>
                  <a:srgbClr val="660066"/>
                </a:solidFill>
              </a:rPr>
              <a:t>Partnership	094  </a:t>
            </a:r>
            <a:r>
              <a:rPr lang="en-GB" sz="2000" b="1" dirty="0">
                <a:solidFill>
                  <a:srgbClr val="660066"/>
                </a:solidFill>
              </a:rPr>
              <a:t>925 </a:t>
            </a:r>
            <a:r>
              <a:rPr lang="en-GB" sz="2000" b="1" dirty="0">
                <a:solidFill>
                  <a:srgbClr val="660066"/>
                </a:solidFill>
              </a:rPr>
              <a:t>6745</a:t>
            </a:r>
          </a:p>
          <a:p>
            <a:r>
              <a:rPr lang="en-GB" sz="2000" b="1" dirty="0" smtClean="0">
                <a:solidFill>
                  <a:srgbClr val="000090"/>
                </a:solidFill>
              </a:rPr>
              <a:t>James Golden				</a:t>
            </a:r>
            <a:r>
              <a:rPr lang="en-GB" sz="2000" b="1" dirty="0" err="1" smtClean="0">
                <a:solidFill>
                  <a:srgbClr val="000090"/>
                </a:solidFill>
              </a:rPr>
              <a:t>jamesgolden@mayonortheast.com</a:t>
            </a:r>
            <a:endParaRPr lang="en-GB" sz="2000" b="1" dirty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Website					</a:t>
            </a:r>
            <a:r>
              <a:rPr lang="en-GB" sz="2000" b="1" dirty="0" err="1" smtClean="0">
                <a:solidFill>
                  <a:srgbClr val="000090"/>
                </a:solidFill>
              </a:rPr>
              <a:t>www.mayonortheast.com</a:t>
            </a:r>
            <a:endParaRPr lang="en-GB" sz="2000" b="1" dirty="0">
              <a:solidFill>
                <a:srgbClr val="000090"/>
              </a:solidFill>
            </a:endParaRPr>
          </a:p>
          <a:p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 err="1">
                <a:solidFill>
                  <a:srgbClr val="660066"/>
                </a:solidFill>
              </a:rPr>
              <a:t>Comhar</a:t>
            </a:r>
            <a:r>
              <a:rPr lang="en-GB" sz="2000" b="1" dirty="0">
                <a:solidFill>
                  <a:srgbClr val="660066"/>
                </a:solidFill>
              </a:rPr>
              <a:t> </a:t>
            </a:r>
            <a:r>
              <a:rPr lang="en-GB" sz="2000" b="1" dirty="0" err="1">
                <a:solidFill>
                  <a:srgbClr val="660066"/>
                </a:solidFill>
              </a:rPr>
              <a:t>na</a:t>
            </a:r>
            <a:r>
              <a:rPr lang="en-GB" sz="2000" b="1" dirty="0">
                <a:solidFill>
                  <a:srgbClr val="660066"/>
                </a:solidFill>
              </a:rPr>
              <a:t> n-</a:t>
            </a:r>
            <a:r>
              <a:rPr lang="en-GB" sz="2000" b="1" dirty="0" err="1">
                <a:solidFill>
                  <a:srgbClr val="660066"/>
                </a:solidFill>
              </a:rPr>
              <a:t>Oileán</a:t>
            </a:r>
            <a:r>
              <a:rPr lang="en-GB" sz="2000" b="1" dirty="0">
                <a:solidFill>
                  <a:srgbClr val="660066"/>
                </a:solidFill>
              </a:rPr>
              <a:t>			</a:t>
            </a:r>
            <a:r>
              <a:rPr lang="en-GB" sz="2000" b="1" dirty="0" smtClean="0">
                <a:solidFill>
                  <a:srgbClr val="660066"/>
                </a:solidFill>
              </a:rPr>
              <a:t>099 </a:t>
            </a:r>
            <a:r>
              <a:rPr lang="en-GB" sz="2000" b="1" dirty="0">
                <a:solidFill>
                  <a:srgbClr val="660066"/>
                </a:solidFill>
              </a:rPr>
              <a:t>750 </a:t>
            </a:r>
            <a:r>
              <a:rPr lang="en-GB" sz="2000" b="1" dirty="0" smtClean="0">
                <a:solidFill>
                  <a:srgbClr val="660066"/>
                </a:solidFill>
              </a:rPr>
              <a:t>96</a:t>
            </a:r>
          </a:p>
          <a:p>
            <a:r>
              <a:rPr lang="en-GB" sz="2000" b="1" dirty="0" smtClean="0">
                <a:solidFill>
                  <a:srgbClr val="000090"/>
                </a:solidFill>
              </a:rPr>
              <a:t>Mary Lavelle				</a:t>
            </a:r>
            <a:r>
              <a:rPr lang="en-GB" sz="2000" b="1" dirty="0" err="1" smtClean="0">
                <a:solidFill>
                  <a:srgbClr val="000090"/>
                </a:solidFill>
              </a:rPr>
              <a:t>mary@oileain.ie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Website					</a:t>
            </a:r>
            <a:r>
              <a:rPr lang="en-GB" sz="2000" b="1" dirty="0" err="1" smtClean="0">
                <a:solidFill>
                  <a:srgbClr val="000090"/>
                </a:solidFill>
              </a:rPr>
              <a:t>www.oileain.ie</a:t>
            </a:r>
            <a:endParaRPr lang="en-GB" sz="2000" b="1" dirty="0">
              <a:solidFill>
                <a:srgbClr val="000090"/>
              </a:solidFill>
            </a:endParaRPr>
          </a:p>
          <a:p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>
                <a:solidFill>
                  <a:srgbClr val="660066"/>
                </a:solidFill>
              </a:rPr>
              <a:t>Moy </a:t>
            </a:r>
            <a:r>
              <a:rPr lang="en-GB" sz="2000" b="1" dirty="0">
                <a:solidFill>
                  <a:srgbClr val="660066"/>
                </a:solidFill>
              </a:rPr>
              <a:t>Valley </a:t>
            </a:r>
            <a:r>
              <a:rPr lang="en-GB" sz="2000" b="1" dirty="0" smtClean="0">
                <a:solidFill>
                  <a:srgbClr val="660066"/>
                </a:solidFill>
              </a:rPr>
              <a:t>Resources			096 792 00</a:t>
            </a:r>
            <a:r>
              <a:rPr lang="en-GB" sz="2000" b="1" dirty="0">
                <a:solidFill>
                  <a:srgbClr val="000090"/>
                </a:solidFill>
              </a:rPr>
              <a:t>		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Andrew </a:t>
            </a:r>
            <a:r>
              <a:rPr lang="en-GB" sz="2000" b="1" dirty="0" err="1" smtClean="0">
                <a:solidFill>
                  <a:srgbClr val="000090"/>
                </a:solidFill>
              </a:rPr>
              <a:t>Gilmartin</a:t>
            </a:r>
            <a:r>
              <a:rPr lang="en-GB" sz="2000" b="1" dirty="0">
                <a:solidFill>
                  <a:srgbClr val="000090"/>
                </a:solidFill>
              </a:rPr>
              <a:t>	</a:t>
            </a:r>
            <a:r>
              <a:rPr lang="en-GB" sz="2000" b="1" dirty="0" smtClean="0">
                <a:solidFill>
                  <a:srgbClr val="000090"/>
                </a:solidFill>
              </a:rPr>
              <a:t>		</a:t>
            </a:r>
            <a:r>
              <a:rPr lang="en-GB" sz="2000" b="1" dirty="0" err="1" smtClean="0">
                <a:solidFill>
                  <a:srgbClr val="000090"/>
                </a:solidFill>
              </a:rPr>
              <a:t>leader@moyvalley.ie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Website					</a:t>
            </a:r>
            <a:r>
              <a:rPr lang="en-GB" sz="2000" b="1" dirty="0" err="1" smtClean="0">
                <a:solidFill>
                  <a:srgbClr val="000090"/>
                </a:solidFill>
              </a:rPr>
              <a:t>www.moyvalley.ie</a:t>
            </a:r>
            <a:endParaRPr lang="en-GB" sz="2000" b="1" dirty="0" smtClean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8000"/>
                </a:solidFill>
              </a:rPr>
              <a:t>LEADER </a:t>
            </a:r>
            <a:r>
              <a:rPr lang="en-US" sz="4400" b="1" dirty="0" smtClean="0">
                <a:solidFill>
                  <a:srgbClr val="008000"/>
                </a:solidFill>
              </a:rPr>
              <a:t>Contacts</a:t>
            </a:r>
            <a:endParaRPr lang="en-US" sz="4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36712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>
              <a:solidFill>
                <a:srgbClr val="660066"/>
              </a:solidFill>
            </a:endParaRPr>
          </a:p>
          <a:p>
            <a:r>
              <a:rPr lang="en-GB" sz="2000" b="1" dirty="0" smtClean="0">
                <a:solidFill>
                  <a:srgbClr val="660066"/>
                </a:solidFill>
              </a:rPr>
              <a:t>FORUM Connemara</a:t>
            </a:r>
            <a:r>
              <a:rPr lang="en-GB" sz="2000" b="1" dirty="0" smtClean="0">
                <a:solidFill>
                  <a:srgbClr val="660066"/>
                </a:solidFill>
              </a:rPr>
              <a:t>				095 411 16</a:t>
            </a:r>
          </a:p>
          <a:p>
            <a:r>
              <a:rPr lang="en-GB" sz="2000" b="1" dirty="0" smtClean="0">
                <a:solidFill>
                  <a:srgbClr val="000090"/>
                </a:solidFill>
              </a:rPr>
              <a:t>Joe </a:t>
            </a:r>
            <a:r>
              <a:rPr lang="en-GB" sz="2000" b="1" dirty="0" err="1" smtClean="0">
                <a:solidFill>
                  <a:srgbClr val="000090"/>
                </a:solidFill>
              </a:rPr>
              <a:t>Conaty</a:t>
            </a:r>
            <a:r>
              <a:rPr lang="en-GB" sz="2000" b="1" dirty="0" smtClean="0">
                <a:solidFill>
                  <a:srgbClr val="000090"/>
                </a:solidFill>
              </a:rPr>
              <a:t>					</a:t>
            </a:r>
            <a:r>
              <a:rPr lang="en-GB" sz="2000" b="1" dirty="0" err="1" smtClean="0">
                <a:solidFill>
                  <a:srgbClr val="000090"/>
                </a:solidFill>
              </a:rPr>
              <a:t>j.conaty@forumconnemara.ie</a:t>
            </a:r>
            <a:endParaRPr lang="en-GB" sz="2000" dirty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Website:					</a:t>
            </a:r>
            <a:r>
              <a:rPr lang="en-GB" sz="2000" b="1" dirty="0" err="1" smtClean="0">
                <a:solidFill>
                  <a:srgbClr val="000090"/>
                </a:solidFill>
              </a:rPr>
              <a:t>www.forumconnemara.ie</a:t>
            </a:r>
            <a:r>
              <a:rPr lang="en-GB" sz="2000" b="1" dirty="0" smtClean="0">
                <a:solidFill>
                  <a:srgbClr val="000090"/>
                </a:solidFill>
              </a:rPr>
              <a:t>	</a:t>
            </a:r>
          </a:p>
          <a:p>
            <a:endParaRPr lang="en-GB" sz="2000" b="1" dirty="0" smtClean="0">
              <a:solidFill>
                <a:srgbClr val="660066"/>
              </a:solidFill>
            </a:endParaRPr>
          </a:p>
          <a:p>
            <a:r>
              <a:rPr lang="en-GB" sz="2000" b="1" dirty="0" smtClean="0">
                <a:solidFill>
                  <a:srgbClr val="660066"/>
                </a:solidFill>
              </a:rPr>
              <a:t>Galway </a:t>
            </a:r>
            <a:r>
              <a:rPr lang="en-GB" sz="2000" b="1" dirty="0">
                <a:solidFill>
                  <a:srgbClr val="660066"/>
                </a:solidFill>
              </a:rPr>
              <a:t>Rural Development	</a:t>
            </a:r>
            <a:r>
              <a:rPr lang="en-GB" sz="2000" b="1" dirty="0" smtClean="0">
                <a:solidFill>
                  <a:srgbClr val="660066"/>
                </a:solidFill>
              </a:rPr>
              <a:t>		091 </a:t>
            </a:r>
            <a:r>
              <a:rPr lang="en-GB" sz="2000" b="1" dirty="0">
                <a:solidFill>
                  <a:srgbClr val="660066"/>
                </a:solidFill>
              </a:rPr>
              <a:t>844 335</a:t>
            </a:r>
            <a:endParaRPr lang="en-GB" sz="2000" b="1" dirty="0">
              <a:solidFill>
                <a:srgbClr val="660066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Miriam Stewart					</a:t>
            </a:r>
            <a:r>
              <a:rPr lang="en-GB" sz="2000" b="1" dirty="0" err="1" smtClean="0">
                <a:solidFill>
                  <a:srgbClr val="000090"/>
                </a:solidFill>
              </a:rPr>
              <a:t>mstewart@grd.ie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Website:					</a:t>
            </a:r>
            <a:r>
              <a:rPr lang="en-GB" sz="2000" b="1" dirty="0" err="1" smtClean="0">
                <a:solidFill>
                  <a:srgbClr val="000090"/>
                </a:solidFill>
              </a:rPr>
              <a:t>www.grd.ie</a:t>
            </a:r>
            <a:endParaRPr lang="en-GB" sz="2000" b="1" dirty="0">
              <a:solidFill>
                <a:srgbClr val="000090"/>
              </a:solidFill>
            </a:endParaRPr>
          </a:p>
          <a:p>
            <a:endParaRPr lang="en-GB" sz="2000" b="1" dirty="0" smtClean="0">
              <a:solidFill>
                <a:srgbClr val="000090"/>
              </a:solidFill>
            </a:endParaRPr>
          </a:p>
          <a:p>
            <a:r>
              <a:rPr lang="en-GB" sz="2000" b="1" dirty="0">
                <a:solidFill>
                  <a:srgbClr val="660066"/>
                </a:solidFill>
              </a:rPr>
              <a:t>Roscommon Integrated Development </a:t>
            </a:r>
            <a:r>
              <a:rPr lang="en-GB" sz="2000" b="1" dirty="0" smtClean="0">
                <a:solidFill>
                  <a:srgbClr val="660066"/>
                </a:solidFill>
              </a:rPr>
              <a:t>Company	090 663 0252</a:t>
            </a:r>
            <a:endParaRPr lang="en-GB" sz="2000" b="1" dirty="0">
              <a:solidFill>
                <a:srgbClr val="660066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Denise McDonnell				</a:t>
            </a:r>
            <a:r>
              <a:rPr lang="en-GB" sz="2000" b="1" dirty="0" err="1" smtClean="0">
                <a:solidFill>
                  <a:srgbClr val="000090"/>
                </a:solidFill>
              </a:rPr>
              <a:t>denise@ridc.ie</a:t>
            </a:r>
            <a:endParaRPr lang="en-GB" sz="2000" b="1" dirty="0">
              <a:solidFill>
                <a:srgbClr val="000090"/>
              </a:solidFill>
            </a:endParaRPr>
          </a:p>
          <a:p>
            <a:r>
              <a:rPr lang="en-GB" sz="2000" b="1" dirty="0" smtClean="0">
                <a:solidFill>
                  <a:srgbClr val="000090"/>
                </a:solidFill>
              </a:rPr>
              <a:t>Website:					</a:t>
            </a:r>
            <a:r>
              <a:rPr lang="en-GB" sz="2000" b="1" dirty="0" err="1" smtClean="0">
                <a:solidFill>
                  <a:srgbClr val="000090"/>
                </a:solidFill>
              </a:rPr>
              <a:t>www.rosleaderpartnership.ie</a:t>
            </a:r>
            <a:r>
              <a:rPr lang="en-GB" sz="2000" b="1" dirty="0" smtClean="0">
                <a:solidFill>
                  <a:srgbClr val="000090"/>
                </a:solidFill>
              </a:rPr>
              <a:t>	</a:t>
            </a:r>
            <a:endParaRPr lang="en-GB" sz="2000" b="1" dirty="0" smtClean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8000"/>
                </a:solidFill>
              </a:rPr>
              <a:t>LEADER </a:t>
            </a:r>
            <a:r>
              <a:rPr lang="en-US" sz="4000" b="1" dirty="0" smtClean="0">
                <a:solidFill>
                  <a:srgbClr val="008000"/>
                </a:solidFill>
              </a:rPr>
              <a:t>Contacts Galway &amp; Roscommon</a:t>
            </a:r>
            <a:endParaRPr lang="en-US" sz="4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11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57</Words>
  <Application>Microsoft Macintosh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RURAL DEVELOPMENT PROGRAMME (LEADER) 2014 – 2020  Sabina Trench – LEADER Project Officer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SMDC1</dc:creator>
  <cp:lastModifiedBy>Mary O'Malley</cp:lastModifiedBy>
  <cp:revision>76</cp:revision>
  <cp:lastPrinted>2017-06-15T11:11:23Z</cp:lastPrinted>
  <dcterms:created xsi:type="dcterms:W3CDTF">2017-03-04T09:24:20Z</dcterms:created>
  <dcterms:modified xsi:type="dcterms:W3CDTF">2017-06-15T11:11:37Z</dcterms:modified>
</cp:coreProperties>
</file>