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tif" ContentType="image/t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Helvetica Light"/>
        <a:ea typeface="Helvetica Light"/>
        <a:cs typeface="Helvetica Light"/>
        <a:sym typeface="Helvetica Light"/>
      </a:defRPr>
    </a:lvl1pPr>
    <a:lvl2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Helvetica Light"/>
        <a:ea typeface="Helvetica Light"/>
        <a:cs typeface="Helvetica Light"/>
        <a:sym typeface="Helvetica Light"/>
      </a:defRPr>
    </a:lvl2pPr>
    <a:lvl3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Helvetica Light"/>
        <a:ea typeface="Helvetica Light"/>
        <a:cs typeface="Helvetica Light"/>
        <a:sym typeface="Helvetica Light"/>
      </a:defRPr>
    </a:lvl3pPr>
    <a:lvl4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Helvetica Light"/>
        <a:ea typeface="Helvetica Light"/>
        <a:cs typeface="Helvetica Light"/>
        <a:sym typeface="Helvetica Light"/>
      </a:defRPr>
    </a:lvl4pPr>
    <a:lvl5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Helvetica Light"/>
        <a:ea typeface="Helvetica Light"/>
        <a:cs typeface="Helvetica Light"/>
        <a:sym typeface="Helvetica Light"/>
      </a:defRPr>
    </a:lvl5pPr>
    <a:lvl6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Helvetica Light"/>
        <a:ea typeface="Helvetica Light"/>
        <a:cs typeface="Helvetica Light"/>
        <a:sym typeface="Helvetica Light"/>
      </a:defRPr>
    </a:lvl6pPr>
    <a:lvl7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Helvetica Light"/>
        <a:ea typeface="Helvetica Light"/>
        <a:cs typeface="Helvetica Light"/>
        <a:sym typeface="Helvetica Light"/>
      </a:defRPr>
    </a:lvl7pPr>
    <a:lvl8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Helvetica Light"/>
        <a:ea typeface="Helvetica Light"/>
        <a:cs typeface="Helvetica Light"/>
        <a:sym typeface="Helvetica Light"/>
      </a:defRPr>
    </a:lvl8pPr>
    <a:lvl9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Helvetica Light"/>
        <a:ea typeface="Helvetica Light"/>
        <a:cs typeface="Helvetica Light"/>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Light"/>
          <a:ea typeface="Helvetica Light"/>
          <a:cs typeface="Helvetica Light"/>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D2E8"/>
          </a:solidFill>
        </a:fill>
      </a:tcStyle>
    </a:wholeTbl>
    <a:band2H>
      <a:tcTxStyle/>
      <a:tcStyle>
        <a:tcBdr/>
        <a:fill>
          <a:solidFill>
            <a:srgbClr val="E6EA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
          <a:latin typeface="Helvetica Light"/>
          <a:ea typeface="Helvetica Light"/>
          <a:cs typeface="Helvetica Light"/>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2E7CB"/>
          </a:solidFill>
        </a:fill>
      </a:tcStyle>
    </a:wholeTbl>
    <a:band2H>
      <a:tcTxStyle/>
      <a:tcStyle>
        <a:tcBdr/>
        <a:fill>
          <a:solidFill>
            <a:srgbClr val="F8F4E7"/>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
          <a:latin typeface="Helvetica Light"/>
          <a:ea typeface="Helvetica Light"/>
          <a:cs typeface="Helvetica Light"/>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5CDDE"/>
          </a:solidFill>
        </a:fill>
      </a:tcStyle>
    </a:wholeTbl>
    <a:band2H>
      <a:tcTxStyle/>
      <a:tcStyle>
        <a:tcBdr/>
        <a:fill>
          <a:solidFill>
            <a:srgbClr val="EBE8EF"/>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Helvetica Light"/>
          <a:ea typeface="Helvetica Light"/>
          <a:cs typeface="Helvetica Light"/>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
          <a:latin typeface="Helvetica Light"/>
          <a:ea typeface="Helvetica Light"/>
          <a:cs typeface="Helvetica Light"/>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0" d="100"/>
          <a:sy n="50" d="100"/>
        </p:scale>
        <p:origin x="480"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66" name="Shape 266"/>
          <p:cNvSpPr>
            <a:spLocks noGrp="1" noRot="1" noChangeAspect="1"/>
          </p:cNvSpPr>
          <p:nvPr>
            <p:ph type="sldImg"/>
          </p:nvPr>
        </p:nvSpPr>
        <p:spPr>
          <a:xfrm>
            <a:off x="1143000" y="685800"/>
            <a:ext cx="4572000" cy="3429000"/>
          </a:xfrm>
          <a:prstGeom prst="rect">
            <a:avLst/>
          </a:prstGeom>
        </p:spPr>
        <p:txBody>
          <a:bodyPr/>
          <a:lstStyle/>
          <a:p>
            <a:endParaRPr/>
          </a:p>
        </p:txBody>
      </p:sp>
      <p:sp>
        <p:nvSpPr>
          <p:cNvPr id="267" name="Shape 26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06550661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Title Text"/>
          <p:cNvSpPr>
            <a:spLocks noGrp="1"/>
          </p:cNvSpPr>
          <p:nvPr>
            <p:ph type="title"/>
          </p:nvPr>
        </p:nvSpPr>
        <p:spPr>
          <a:xfrm>
            <a:off x="1270000" y="1638300"/>
            <a:ext cx="10464800" cy="3302000"/>
          </a:xfrm>
          <a:prstGeom prst="rect">
            <a:avLst/>
          </a:prstGeom>
        </p:spPr>
        <p:txBody>
          <a:bodyPr anchor="b"/>
          <a:lstStyle/>
          <a:p>
            <a:r>
              <a:t>Title Text</a:t>
            </a:r>
          </a:p>
        </p:txBody>
      </p:sp>
      <p:sp>
        <p:nvSpPr>
          <p:cNvPr id="12" name="Body Level One…"/>
          <p:cNvSpPr>
            <a:spLocks noGrp="1"/>
          </p:cNvSpPr>
          <p:nvPr>
            <p:ph type="body" sz="quarter" idx="1"/>
          </p:nvPr>
        </p:nvSpPr>
        <p:spPr>
          <a:xfrm>
            <a:off x="1270000" y="5029200"/>
            <a:ext cx="10464800" cy="1130300"/>
          </a:xfrm>
          <a:prstGeom prst="rect">
            <a:avLst/>
          </a:prstGeom>
        </p:spPr>
        <p:txBody>
          <a:bodyPr anchor="t"/>
          <a:lstStyle>
            <a:lvl1pPr algn="ctr">
              <a:spcBef>
                <a:spcPts val="0"/>
              </a:spcBef>
              <a:defRPr sz="3200"/>
            </a:lvl1pPr>
            <a:lvl2pPr marL="0" indent="0" algn="ctr">
              <a:spcBef>
                <a:spcPts val="0"/>
              </a:spcBef>
              <a:buSzTx/>
              <a:buNone/>
              <a:defRPr sz="3200"/>
            </a:lvl2pPr>
            <a:lvl3pPr marL="0" indent="0" algn="ctr">
              <a:spcBef>
                <a:spcPts val="0"/>
              </a:spcBef>
              <a:buSzTx/>
              <a:buNone/>
              <a:defRPr sz="3200"/>
            </a:lvl3pPr>
            <a:lvl4pPr marL="0" indent="0" algn="ctr">
              <a:spcBef>
                <a:spcPts val="0"/>
              </a:spcBef>
              <a:buSzTx/>
              <a:buNone/>
              <a:defRPr sz="3200"/>
            </a:lvl4pPr>
            <a:lvl5pPr marL="0" indent="0" algn="ctr">
              <a:spcBef>
                <a:spcPts val="0"/>
              </a:spcBef>
              <a:buSzTx/>
              <a:buNone/>
              <a:defRPr sz="3200"/>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Body Level One…"/>
          <p:cNvSpPr>
            <a:spLocks noGrp="1"/>
          </p:cNvSpPr>
          <p:nvPr>
            <p:ph type="body" sz="quarter" idx="1"/>
          </p:nvPr>
        </p:nvSpPr>
        <p:spPr>
          <a:xfrm>
            <a:off x="1270000" y="6362700"/>
            <a:ext cx="10464800" cy="469900"/>
          </a:xfrm>
          <a:prstGeom prst="rect">
            <a:avLst/>
          </a:prstGeom>
        </p:spPr>
        <p:txBody>
          <a:bodyPr anchor="t"/>
          <a:lstStyle>
            <a:lvl1pPr algn="ctr">
              <a:spcBef>
                <a:spcPts val="0"/>
              </a:spcBef>
              <a:defRPr sz="2400">
                <a:latin typeface="+mj-lt"/>
                <a:ea typeface="+mj-ea"/>
                <a:cs typeface="+mj-cs"/>
                <a:sym typeface="Helvetica"/>
              </a:defRPr>
            </a:lvl1pPr>
            <a:lvl2pPr marL="740833" indent="-296333" algn="ctr">
              <a:spcBef>
                <a:spcPts val="0"/>
              </a:spcBef>
              <a:defRPr sz="2400">
                <a:latin typeface="+mj-lt"/>
                <a:ea typeface="+mj-ea"/>
                <a:cs typeface="+mj-cs"/>
                <a:sym typeface="Helvetica"/>
              </a:defRPr>
            </a:lvl2pPr>
            <a:lvl3pPr marL="1185333" indent="-296333" algn="ctr">
              <a:spcBef>
                <a:spcPts val="0"/>
              </a:spcBef>
              <a:defRPr sz="2400">
                <a:latin typeface="+mj-lt"/>
                <a:ea typeface="+mj-ea"/>
                <a:cs typeface="+mj-cs"/>
                <a:sym typeface="Helvetica"/>
              </a:defRPr>
            </a:lvl3pPr>
            <a:lvl4pPr marL="1629833" indent="-296333" algn="ctr">
              <a:spcBef>
                <a:spcPts val="0"/>
              </a:spcBef>
              <a:defRPr sz="2400">
                <a:latin typeface="+mj-lt"/>
                <a:ea typeface="+mj-ea"/>
                <a:cs typeface="+mj-cs"/>
                <a:sym typeface="Helvetica"/>
              </a:defRPr>
            </a:lvl4pPr>
            <a:lvl5pPr marL="2074333" indent="-296333" algn="ctr">
              <a:spcBef>
                <a:spcPts val="0"/>
              </a:spcBef>
              <a:defRPr sz="2400">
                <a:latin typeface="+mj-lt"/>
                <a:ea typeface="+mj-ea"/>
                <a:cs typeface="+mj-cs"/>
                <a:sym typeface="Helvetica"/>
              </a:defRPr>
            </a:lvl5pPr>
          </a:lstStyle>
          <a:p>
            <a:r>
              <a:t>Body Level One</a:t>
            </a:r>
          </a:p>
          <a:p>
            <a:pPr lvl="1"/>
            <a:r>
              <a:t>Body Level Two</a:t>
            </a:r>
          </a:p>
          <a:p>
            <a:pPr lvl="2"/>
            <a:r>
              <a:t>Body Level Three</a:t>
            </a:r>
          </a:p>
          <a:p>
            <a:pPr lvl="3"/>
            <a:r>
              <a:t>Body Level Four</a:t>
            </a:r>
          </a:p>
          <a:p>
            <a:pPr lvl="4"/>
            <a:r>
              <a:t>Body Level Five</a:t>
            </a:r>
          </a:p>
        </p:txBody>
      </p:sp>
      <p:sp>
        <p:nvSpPr>
          <p:cNvPr id="94" name="“Type a quote here.”"/>
          <p:cNvSpPr>
            <a:spLocks noGrp="1"/>
          </p:cNvSpPr>
          <p:nvPr>
            <p:ph type="body" sz="quarter" idx="13"/>
          </p:nvPr>
        </p:nvSpPr>
        <p:spPr>
          <a:xfrm>
            <a:off x="1270000" y="4267200"/>
            <a:ext cx="10464800" cy="685800"/>
          </a:xfrm>
          <a:prstGeom prst="rect">
            <a:avLst/>
          </a:prstGeom>
        </p:spPr>
        <p:txBody>
          <a:bodyPr/>
          <a:lstStyle/>
          <a:p>
            <a:pPr algn="ctr">
              <a:spcBef>
                <a:spcPts val="0"/>
              </a:spcBef>
              <a:defRPr sz="3800"/>
            </a:pPr>
            <a:endParaRPr/>
          </a:p>
        </p:txBody>
      </p:sp>
      <p:sp>
        <p:nvSpPr>
          <p:cNvPr id="95" name="Slide Number"/>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Image"/>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lide Number"/>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0" name="Slide Number"/>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2_Title Slide">
    <p:spTree>
      <p:nvGrpSpPr>
        <p:cNvPr id="1" name=""/>
        <p:cNvGrpSpPr/>
        <p:nvPr/>
      </p:nvGrpSpPr>
      <p:grpSpPr>
        <a:xfrm>
          <a:off x="0" y="0"/>
          <a:ext cx="0" cy="0"/>
          <a:chOff x="0" y="0"/>
          <a:chExt cx="0" cy="0"/>
        </a:xfrm>
      </p:grpSpPr>
      <p:pic>
        <p:nvPicPr>
          <p:cNvPr id="117" name="Picture 6" descr="Picture 6"/>
          <p:cNvPicPr>
            <a:picLocks noChangeAspect="1"/>
          </p:cNvPicPr>
          <p:nvPr/>
        </p:nvPicPr>
        <p:blipFill>
          <a:blip r:embed="rId2">
            <a:extLst/>
          </a:blip>
          <a:stretch>
            <a:fillRect/>
          </a:stretch>
        </p:blipFill>
        <p:spPr>
          <a:xfrm>
            <a:off x="255306" y="7102040"/>
            <a:ext cx="3686813" cy="2605289"/>
          </a:xfrm>
          <a:prstGeom prst="rect">
            <a:avLst/>
          </a:prstGeom>
          <a:ln w="12700">
            <a:miter lim="400000"/>
          </a:ln>
        </p:spPr>
      </p:pic>
      <p:sp>
        <p:nvSpPr>
          <p:cNvPr id="118" name="Straight Connector 7"/>
          <p:cNvSpPr/>
          <p:nvPr/>
        </p:nvSpPr>
        <p:spPr>
          <a:xfrm>
            <a:off x="664951" y="9382900"/>
            <a:ext cx="11674899" cy="1"/>
          </a:xfrm>
          <a:prstGeom prst="line">
            <a:avLst/>
          </a:prstGeom>
          <a:ln>
            <a:solidFill>
              <a:schemeClr val="accent1"/>
            </a:solidFill>
          </a:ln>
        </p:spPr>
        <p:txBody>
          <a:bodyPr lIns="45718" tIns="45718" rIns="45718" bIns="45718"/>
          <a:lstStyle/>
          <a:p>
            <a:endParaRPr/>
          </a:p>
        </p:txBody>
      </p:sp>
      <p:sp>
        <p:nvSpPr>
          <p:cNvPr id="119" name="Slide Number"/>
          <p:cNvSpPr>
            <a:spLocks noGrp="1"/>
          </p:cNvSpPr>
          <p:nvPr>
            <p:ph type="sldNum" sz="quarter" idx="2"/>
          </p:nvPr>
        </p:nvSpPr>
        <p:spPr>
          <a:xfrm>
            <a:off x="7802879" y="9040141"/>
            <a:ext cx="3034454" cy="5207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Title Slide">
    <p:spTree>
      <p:nvGrpSpPr>
        <p:cNvPr id="1" name=""/>
        <p:cNvGrpSpPr/>
        <p:nvPr/>
      </p:nvGrpSpPr>
      <p:grpSpPr>
        <a:xfrm>
          <a:off x="0" y="0"/>
          <a:ext cx="0" cy="0"/>
          <a:chOff x="0" y="0"/>
          <a:chExt cx="0" cy="0"/>
        </a:xfrm>
      </p:grpSpPr>
      <p:pic>
        <p:nvPicPr>
          <p:cNvPr id="126" name="image1.jpeg" descr="image1.jpeg"/>
          <p:cNvPicPr>
            <a:picLocks noChangeAspect="1"/>
          </p:cNvPicPr>
          <p:nvPr/>
        </p:nvPicPr>
        <p:blipFill>
          <a:blip r:embed="rId2">
            <a:extLst/>
          </a:blip>
          <a:stretch>
            <a:fillRect/>
          </a:stretch>
        </p:blipFill>
        <p:spPr>
          <a:xfrm>
            <a:off x="255306" y="8051551"/>
            <a:ext cx="2867520" cy="1433763"/>
          </a:xfrm>
          <a:prstGeom prst="rect">
            <a:avLst/>
          </a:prstGeom>
          <a:ln w="12700">
            <a:miter lim="400000"/>
          </a:ln>
        </p:spPr>
      </p:pic>
      <p:pic>
        <p:nvPicPr>
          <p:cNvPr id="127" name="image2.png" descr="image2.png"/>
          <p:cNvPicPr>
            <a:picLocks noChangeAspect="1"/>
          </p:cNvPicPr>
          <p:nvPr/>
        </p:nvPicPr>
        <p:blipFill>
          <a:blip r:embed="rId3">
            <a:extLst/>
          </a:blip>
          <a:stretch>
            <a:fillRect/>
          </a:stretch>
        </p:blipFill>
        <p:spPr>
          <a:xfrm>
            <a:off x="9816273" y="8175762"/>
            <a:ext cx="2961265" cy="1480636"/>
          </a:xfrm>
          <a:prstGeom prst="rect">
            <a:avLst/>
          </a:prstGeom>
          <a:ln w="12700">
            <a:miter lim="400000"/>
          </a:ln>
        </p:spPr>
      </p:pic>
      <p:sp>
        <p:nvSpPr>
          <p:cNvPr id="128" name="Title Text"/>
          <p:cNvSpPr>
            <a:spLocks noGrp="1"/>
          </p:cNvSpPr>
          <p:nvPr>
            <p:ph type="title"/>
          </p:nvPr>
        </p:nvSpPr>
        <p:spPr>
          <a:xfrm>
            <a:off x="975360" y="3029939"/>
            <a:ext cx="11054081" cy="2090703"/>
          </a:xfrm>
          <a:prstGeom prst="rect">
            <a:avLst/>
          </a:prstGeom>
        </p:spPr>
        <p:txBody>
          <a:bodyPr lIns="45718" tIns="45718" rIns="45718" bIns="45718"/>
          <a:lstStyle>
            <a:lvl1pPr defTabSz="1300459">
              <a:defRPr sz="6200">
                <a:latin typeface="Calibri"/>
                <a:ea typeface="Calibri"/>
                <a:cs typeface="Calibri"/>
                <a:sym typeface="Calibri"/>
              </a:defRPr>
            </a:lvl1pPr>
          </a:lstStyle>
          <a:p>
            <a:r>
              <a:t>Title Text</a:t>
            </a:r>
          </a:p>
        </p:txBody>
      </p:sp>
      <p:sp>
        <p:nvSpPr>
          <p:cNvPr id="129" name="Body Level One…"/>
          <p:cNvSpPr>
            <a:spLocks noGrp="1"/>
          </p:cNvSpPr>
          <p:nvPr>
            <p:ph type="body" sz="quarter" idx="1"/>
          </p:nvPr>
        </p:nvSpPr>
        <p:spPr>
          <a:xfrm>
            <a:off x="1950720" y="5527040"/>
            <a:ext cx="9103360" cy="2492588"/>
          </a:xfrm>
          <a:prstGeom prst="rect">
            <a:avLst/>
          </a:prstGeom>
        </p:spPr>
        <p:txBody>
          <a:bodyPr lIns="45718" tIns="45718" rIns="45718" bIns="45718" anchor="t"/>
          <a:lstStyle>
            <a:lvl1pPr algn="ctr" defTabSz="1300459">
              <a:spcBef>
                <a:spcPts val="900"/>
              </a:spcBef>
              <a:defRPr sz="4500">
                <a:solidFill>
                  <a:srgbClr val="888888"/>
                </a:solidFill>
                <a:latin typeface="Calibri"/>
                <a:ea typeface="Calibri"/>
                <a:cs typeface="Calibri"/>
                <a:sym typeface="Calibri"/>
              </a:defRPr>
            </a:lvl1pPr>
            <a:lvl2pPr marL="0" indent="0" algn="ctr" defTabSz="1300459">
              <a:spcBef>
                <a:spcPts val="900"/>
              </a:spcBef>
              <a:buSzTx/>
              <a:buNone/>
              <a:defRPr sz="4500">
                <a:solidFill>
                  <a:srgbClr val="888888"/>
                </a:solidFill>
                <a:latin typeface="Calibri"/>
                <a:ea typeface="Calibri"/>
                <a:cs typeface="Calibri"/>
                <a:sym typeface="Calibri"/>
              </a:defRPr>
            </a:lvl2pPr>
            <a:lvl3pPr marL="0" indent="0" algn="ctr" defTabSz="1300459">
              <a:spcBef>
                <a:spcPts val="900"/>
              </a:spcBef>
              <a:buSzTx/>
              <a:buNone/>
              <a:defRPr sz="4500">
                <a:solidFill>
                  <a:srgbClr val="888888"/>
                </a:solidFill>
                <a:latin typeface="Calibri"/>
                <a:ea typeface="Calibri"/>
                <a:cs typeface="Calibri"/>
                <a:sym typeface="Calibri"/>
              </a:defRPr>
            </a:lvl3pPr>
            <a:lvl4pPr marL="0" indent="0" algn="ctr" defTabSz="1300459">
              <a:spcBef>
                <a:spcPts val="900"/>
              </a:spcBef>
              <a:buSzTx/>
              <a:buNone/>
              <a:defRPr sz="4500">
                <a:solidFill>
                  <a:srgbClr val="888888"/>
                </a:solidFill>
                <a:latin typeface="Calibri"/>
                <a:ea typeface="Calibri"/>
                <a:cs typeface="Calibri"/>
                <a:sym typeface="Calibri"/>
              </a:defRPr>
            </a:lvl4pPr>
            <a:lvl5pPr marL="0" indent="0" algn="ctr" defTabSz="1300459">
              <a:spcBef>
                <a:spcPts val="900"/>
              </a:spcBef>
              <a:buSzTx/>
              <a:buNone/>
              <a:defRPr sz="4500">
                <a:solidFill>
                  <a:srgbClr val="888888"/>
                </a:solidFill>
                <a:latin typeface="Calibri"/>
                <a:ea typeface="Calibri"/>
                <a:cs typeface="Calibri"/>
                <a:sym typeface="Calibri"/>
              </a:defRPr>
            </a:lvl5pPr>
          </a:lstStyle>
          <a:p>
            <a:r>
              <a:t>Body Level One</a:t>
            </a:r>
          </a:p>
          <a:p>
            <a:pPr lvl="1"/>
            <a:r>
              <a:t>Body Level Two</a:t>
            </a:r>
          </a:p>
          <a:p>
            <a:pPr lvl="2"/>
            <a:r>
              <a:t>Body Level Three</a:t>
            </a:r>
          </a:p>
          <a:p>
            <a:pPr lvl="3"/>
            <a:r>
              <a:t>Body Level Four</a:t>
            </a:r>
          </a:p>
          <a:p>
            <a:pPr lvl="4"/>
            <a:r>
              <a:t>Body Level Five</a:t>
            </a:r>
          </a:p>
        </p:txBody>
      </p:sp>
      <p:sp>
        <p:nvSpPr>
          <p:cNvPr id="130" name="Slide Number"/>
          <p:cNvSpPr>
            <a:spLocks noGrp="1"/>
          </p:cNvSpPr>
          <p:nvPr>
            <p:ph type="sldNum" sz="quarter" idx="2"/>
          </p:nvPr>
        </p:nvSpPr>
        <p:spPr>
          <a:xfrm>
            <a:off x="12010277" y="9127068"/>
            <a:ext cx="344286" cy="345439"/>
          </a:xfrm>
          <a:prstGeom prst="rect">
            <a:avLst/>
          </a:prstGeom>
        </p:spPr>
        <p:txBody>
          <a:bodyPr lIns="45718" tIns="45718" rIns="45718" bIns="45718" anchor="ctr"/>
          <a:lstStyle>
            <a:lvl1pPr algn="r">
              <a:defRPr sz="1700">
                <a:solidFill>
                  <a:srgbClr val="888888"/>
                </a:solidFill>
                <a:latin typeface="+mj-lt"/>
                <a:ea typeface="+mj-ea"/>
                <a:cs typeface="+mj-cs"/>
                <a:sym typeface="Helvetica"/>
              </a:defRPr>
            </a:lvl1pPr>
          </a:lstStyle>
          <a:p>
            <a:fld id="{86CB4B4D-7CA3-9044-876B-883B54F8677D}" type="slidenum">
              <a:t>‹#›</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pic>
        <p:nvPicPr>
          <p:cNvPr id="137" name="image1.jpeg" descr="image1.jpeg"/>
          <p:cNvPicPr>
            <a:picLocks noChangeAspect="1"/>
          </p:cNvPicPr>
          <p:nvPr/>
        </p:nvPicPr>
        <p:blipFill>
          <a:blip r:embed="rId2">
            <a:extLst/>
          </a:blip>
          <a:stretch>
            <a:fillRect/>
          </a:stretch>
        </p:blipFill>
        <p:spPr>
          <a:xfrm>
            <a:off x="255306" y="8051551"/>
            <a:ext cx="2867520" cy="1433763"/>
          </a:xfrm>
          <a:prstGeom prst="rect">
            <a:avLst/>
          </a:prstGeom>
          <a:ln w="12700">
            <a:miter lim="400000"/>
          </a:ln>
        </p:spPr>
      </p:pic>
      <p:pic>
        <p:nvPicPr>
          <p:cNvPr id="138" name="image2.png" descr="image2.png"/>
          <p:cNvPicPr>
            <a:picLocks noChangeAspect="1"/>
          </p:cNvPicPr>
          <p:nvPr/>
        </p:nvPicPr>
        <p:blipFill>
          <a:blip r:embed="rId3">
            <a:extLst/>
          </a:blip>
          <a:stretch>
            <a:fillRect/>
          </a:stretch>
        </p:blipFill>
        <p:spPr>
          <a:xfrm>
            <a:off x="9816273" y="8175762"/>
            <a:ext cx="2961265" cy="1480636"/>
          </a:xfrm>
          <a:prstGeom prst="rect">
            <a:avLst/>
          </a:prstGeom>
          <a:ln w="12700">
            <a:miter lim="400000"/>
          </a:ln>
        </p:spPr>
      </p:pic>
      <p:sp>
        <p:nvSpPr>
          <p:cNvPr id="139" name="Title Text"/>
          <p:cNvSpPr>
            <a:spLocks noGrp="1"/>
          </p:cNvSpPr>
          <p:nvPr>
            <p:ph type="title"/>
          </p:nvPr>
        </p:nvSpPr>
        <p:spPr>
          <a:xfrm>
            <a:off x="650240" y="390596"/>
            <a:ext cx="11704320" cy="1625602"/>
          </a:xfrm>
          <a:prstGeom prst="rect">
            <a:avLst/>
          </a:prstGeom>
        </p:spPr>
        <p:txBody>
          <a:bodyPr lIns="45718" tIns="45718" rIns="45718" bIns="45718"/>
          <a:lstStyle>
            <a:lvl1pPr defTabSz="1300459">
              <a:defRPr sz="6200">
                <a:latin typeface="Calibri"/>
                <a:ea typeface="Calibri"/>
                <a:cs typeface="Calibri"/>
                <a:sym typeface="Calibri"/>
              </a:defRPr>
            </a:lvl1pPr>
          </a:lstStyle>
          <a:p>
            <a:r>
              <a:t>Title Text</a:t>
            </a:r>
          </a:p>
        </p:txBody>
      </p:sp>
      <p:sp>
        <p:nvSpPr>
          <p:cNvPr id="140" name="Body Level One…"/>
          <p:cNvSpPr>
            <a:spLocks noGrp="1"/>
          </p:cNvSpPr>
          <p:nvPr>
            <p:ph type="body" idx="1"/>
          </p:nvPr>
        </p:nvSpPr>
        <p:spPr>
          <a:xfrm>
            <a:off x="650240" y="2275840"/>
            <a:ext cx="11704320" cy="6436926"/>
          </a:xfrm>
          <a:prstGeom prst="rect">
            <a:avLst/>
          </a:prstGeom>
        </p:spPr>
        <p:txBody>
          <a:bodyPr lIns="45718" tIns="45718" rIns="45718" bIns="45718" anchor="t"/>
          <a:lstStyle>
            <a:lvl1pPr defTabSz="1300459">
              <a:spcBef>
                <a:spcPts val="900"/>
              </a:spcBef>
              <a:buFont typeface="Arial"/>
              <a:defRPr sz="4500">
                <a:latin typeface="Calibri"/>
                <a:ea typeface="Calibri"/>
                <a:cs typeface="Calibri"/>
                <a:sym typeface="Calibri"/>
              </a:defRPr>
            </a:lvl1pPr>
            <a:lvl2pPr marL="1114678" indent="-464448" defTabSz="1300459">
              <a:spcBef>
                <a:spcPts val="900"/>
              </a:spcBef>
              <a:buSzPct val="100000"/>
              <a:buFont typeface="Arial"/>
              <a:buChar char="–"/>
              <a:defRPr sz="4500">
                <a:latin typeface="Calibri"/>
                <a:ea typeface="Calibri"/>
                <a:cs typeface="Calibri"/>
                <a:sym typeface="Calibri"/>
              </a:defRPr>
            </a:lvl2pPr>
            <a:lvl3pPr marL="1733945" indent="-433487" defTabSz="1300459">
              <a:spcBef>
                <a:spcPts val="900"/>
              </a:spcBef>
              <a:buSzPct val="100000"/>
              <a:buFont typeface="Arial"/>
              <a:defRPr sz="4500">
                <a:latin typeface="Calibri"/>
                <a:ea typeface="Calibri"/>
                <a:cs typeface="Calibri"/>
                <a:sym typeface="Calibri"/>
              </a:defRPr>
            </a:lvl3pPr>
            <a:lvl4pPr marL="2470873" indent="-520183" defTabSz="1300459">
              <a:spcBef>
                <a:spcPts val="900"/>
              </a:spcBef>
              <a:buSzPct val="100000"/>
              <a:buFont typeface="Arial"/>
              <a:buChar char="–"/>
              <a:defRPr sz="4500">
                <a:latin typeface="Calibri"/>
                <a:ea typeface="Calibri"/>
                <a:cs typeface="Calibri"/>
                <a:sym typeface="Calibri"/>
              </a:defRPr>
            </a:lvl4pPr>
            <a:lvl5pPr marL="3121103" indent="-520183" defTabSz="1300459">
              <a:spcBef>
                <a:spcPts val="900"/>
              </a:spcBef>
              <a:buSzPct val="100000"/>
              <a:buFont typeface="Arial"/>
              <a:buChar char="»"/>
              <a:defRPr sz="4500">
                <a:latin typeface="Calibri"/>
                <a:ea typeface="Calibri"/>
                <a:cs typeface="Calibri"/>
                <a:sym typeface="Calibri"/>
              </a:defRPr>
            </a:lvl5pPr>
          </a:lstStyle>
          <a:p>
            <a:r>
              <a:t>Body Level One</a:t>
            </a:r>
          </a:p>
          <a:p>
            <a:pPr lvl="1"/>
            <a:r>
              <a:t>Body Level Two</a:t>
            </a:r>
          </a:p>
          <a:p>
            <a:pPr lvl="2"/>
            <a:r>
              <a:t>Body Level Three</a:t>
            </a:r>
          </a:p>
          <a:p>
            <a:pPr lvl="3"/>
            <a:r>
              <a:t>Body Level Four</a:t>
            </a:r>
          </a:p>
          <a:p>
            <a:pPr lvl="4"/>
            <a:r>
              <a:t>Body Level Five</a:t>
            </a:r>
          </a:p>
        </p:txBody>
      </p:sp>
      <p:sp>
        <p:nvSpPr>
          <p:cNvPr id="141" name="Slide Number"/>
          <p:cNvSpPr>
            <a:spLocks noGrp="1"/>
          </p:cNvSpPr>
          <p:nvPr>
            <p:ph type="sldNum" sz="quarter" idx="2"/>
          </p:nvPr>
        </p:nvSpPr>
        <p:spPr>
          <a:xfrm>
            <a:off x="12010277" y="9127068"/>
            <a:ext cx="344286" cy="345439"/>
          </a:xfrm>
          <a:prstGeom prst="rect">
            <a:avLst/>
          </a:prstGeom>
        </p:spPr>
        <p:txBody>
          <a:bodyPr lIns="45718" tIns="45718" rIns="45718" bIns="45718" anchor="ctr"/>
          <a:lstStyle>
            <a:lvl1pPr algn="r">
              <a:defRPr sz="1700">
                <a:solidFill>
                  <a:srgbClr val="888888"/>
                </a:solidFill>
                <a:latin typeface="+mj-lt"/>
                <a:ea typeface="+mj-ea"/>
                <a:cs typeface="+mj-cs"/>
                <a:sym typeface="Helvetica"/>
              </a:defRPr>
            </a:lvl1pPr>
          </a:lstStyle>
          <a:p>
            <a:fld id="{86CB4B4D-7CA3-9044-876B-883B54F8677D}" type="slidenum">
              <a:t>‹#›</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Section Header">
    <p:spTree>
      <p:nvGrpSpPr>
        <p:cNvPr id="1" name=""/>
        <p:cNvGrpSpPr/>
        <p:nvPr/>
      </p:nvGrpSpPr>
      <p:grpSpPr>
        <a:xfrm>
          <a:off x="0" y="0"/>
          <a:ext cx="0" cy="0"/>
          <a:chOff x="0" y="0"/>
          <a:chExt cx="0" cy="0"/>
        </a:xfrm>
      </p:grpSpPr>
      <p:pic>
        <p:nvPicPr>
          <p:cNvPr id="148" name="image1.jpeg" descr="image1.jpeg"/>
          <p:cNvPicPr>
            <a:picLocks noChangeAspect="1"/>
          </p:cNvPicPr>
          <p:nvPr/>
        </p:nvPicPr>
        <p:blipFill>
          <a:blip r:embed="rId2">
            <a:extLst/>
          </a:blip>
          <a:stretch>
            <a:fillRect/>
          </a:stretch>
        </p:blipFill>
        <p:spPr>
          <a:xfrm>
            <a:off x="255306" y="8051551"/>
            <a:ext cx="2867520" cy="1433763"/>
          </a:xfrm>
          <a:prstGeom prst="rect">
            <a:avLst/>
          </a:prstGeom>
          <a:ln w="12700">
            <a:miter lim="400000"/>
          </a:ln>
        </p:spPr>
      </p:pic>
      <p:pic>
        <p:nvPicPr>
          <p:cNvPr id="149" name="image2.png" descr="image2.png"/>
          <p:cNvPicPr>
            <a:picLocks noChangeAspect="1"/>
          </p:cNvPicPr>
          <p:nvPr/>
        </p:nvPicPr>
        <p:blipFill>
          <a:blip r:embed="rId3">
            <a:extLst/>
          </a:blip>
          <a:stretch>
            <a:fillRect/>
          </a:stretch>
        </p:blipFill>
        <p:spPr>
          <a:xfrm>
            <a:off x="9816273" y="8175762"/>
            <a:ext cx="2961265" cy="1480636"/>
          </a:xfrm>
          <a:prstGeom prst="rect">
            <a:avLst/>
          </a:prstGeom>
          <a:ln w="12700">
            <a:miter lim="400000"/>
          </a:ln>
        </p:spPr>
      </p:pic>
      <p:sp>
        <p:nvSpPr>
          <p:cNvPr id="150" name="Title Text"/>
          <p:cNvSpPr>
            <a:spLocks noGrp="1"/>
          </p:cNvSpPr>
          <p:nvPr>
            <p:ph type="title"/>
          </p:nvPr>
        </p:nvSpPr>
        <p:spPr>
          <a:xfrm>
            <a:off x="1027289" y="6267591"/>
            <a:ext cx="11054082" cy="1937174"/>
          </a:xfrm>
          <a:prstGeom prst="rect">
            <a:avLst/>
          </a:prstGeom>
        </p:spPr>
        <p:txBody>
          <a:bodyPr lIns="45718" tIns="45718" rIns="45718" bIns="45718" anchor="t"/>
          <a:lstStyle>
            <a:lvl1pPr algn="l" defTabSz="1300459">
              <a:defRPr sz="5600" b="1" cap="all">
                <a:latin typeface="Calibri"/>
                <a:ea typeface="Calibri"/>
                <a:cs typeface="Calibri"/>
                <a:sym typeface="Calibri"/>
              </a:defRPr>
            </a:lvl1pPr>
          </a:lstStyle>
          <a:p>
            <a:r>
              <a:t>Title Text</a:t>
            </a:r>
          </a:p>
        </p:txBody>
      </p:sp>
      <p:sp>
        <p:nvSpPr>
          <p:cNvPr id="151" name="Body Level One…"/>
          <p:cNvSpPr>
            <a:spLocks noGrp="1"/>
          </p:cNvSpPr>
          <p:nvPr>
            <p:ph type="body" sz="quarter" idx="1"/>
          </p:nvPr>
        </p:nvSpPr>
        <p:spPr>
          <a:xfrm>
            <a:off x="1027289" y="4133991"/>
            <a:ext cx="11054082" cy="2133602"/>
          </a:xfrm>
          <a:prstGeom prst="rect">
            <a:avLst/>
          </a:prstGeom>
        </p:spPr>
        <p:txBody>
          <a:bodyPr lIns="45718" tIns="45718" rIns="45718" bIns="45718" anchor="b"/>
          <a:lstStyle>
            <a:lvl1pPr defTabSz="1300459">
              <a:spcBef>
                <a:spcPts val="500"/>
              </a:spcBef>
              <a:defRPr sz="2800">
                <a:solidFill>
                  <a:srgbClr val="888888"/>
                </a:solidFill>
                <a:latin typeface="Calibri"/>
                <a:ea typeface="Calibri"/>
                <a:cs typeface="Calibri"/>
                <a:sym typeface="Calibri"/>
              </a:defRPr>
            </a:lvl1pPr>
            <a:lvl2pPr marL="0" indent="0" defTabSz="1300459">
              <a:spcBef>
                <a:spcPts val="500"/>
              </a:spcBef>
              <a:buSzTx/>
              <a:buNone/>
              <a:defRPr sz="2800">
                <a:solidFill>
                  <a:srgbClr val="888888"/>
                </a:solidFill>
                <a:latin typeface="Calibri"/>
                <a:ea typeface="Calibri"/>
                <a:cs typeface="Calibri"/>
                <a:sym typeface="Calibri"/>
              </a:defRPr>
            </a:lvl2pPr>
            <a:lvl3pPr marL="0" indent="0" defTabSz="1300459">
              <a:spcBef>
                <a:spcPts val="500"/>
              </a:spcBef>
              <a:buSzTx/>
              <a:buNone/>
              <a:defRPr sz="2800">
                <a:solidFill>
                  <a:srgbClr val="888888"/>
                </a:solidFill>
                <a:latin typeface="Calibri"/>
                <a:ea typeface="Calibri"/>
                <a:cs typeface="Calibri"/>
                <a:sym typeface="Calibri"/>
              </a:defRPr>
            </a:lvl3pPr>
            <a:lvl4pPr marL="0" indent="0" defTabSz="1300459">
              <a:spcBef>
                <a:spcPts val="500"/>
              </a:spcBef>
              <a:buSzTx/>
              <a:buNone/>
              <a:defRPr sz="2800">
                <a:solidFill>
                  <a:srgbClr val="888888"/>
                </a:solidFill>
                <a:latin typeface="Calibri"/>
                <a:ea typeface="Calibri"/>
                <a:cs typeface="Calibri"/>
                <a:sym typeface="Calibri"/>
              </a:defRPr>
            </a:lvl4pPr>
            <a:lvl5pPr marL="0" indent="0" defTabSz="1300459">
              <a:spcBef>
                <a:spcPts val="500"/>
              </a:spcBef>
              <a:buSzTx/>
              <a:buNone/>
              <a:defRPr sz="2800">
                <a:solidFill>
                  <a:srgbClr val="888888"/>
                </a:solidFill>
                <a:latin typeface="Calibri"/>
                <a:ea typeface="Calibri"/>
                <a:cs typeface="Calibri"/>
                <a:sym typeface="Calibri"/>
              </a:defRPr>
            </a:lvl5pPr>
          </a:lstStyle>
          <a:p>
            <a:r>
              <a:t>Body Level One</a:t>
            </a:r>
          </a:p>
          <a:p>
            <a:pPr lvl="1"/>
            <a:r>
              <a:t>Body Level Two</a:t>
            </a:r>
          </a:p>
          <a:p>
            <a:pPr lvl="2"/>
            <a:r>
              <a:t>Body Level Three</a:t>
            </a:r>
          </a:p>
          <a:p>
            <a:pPr lvl="3"/>
            <a:r>
              <a:t>Body Level Four</a:t>
            </a:r>
          </a:p>
          <a:p>
            <a:pPr lvl="4"/>
            <a:r>
              <a:t>Body Level Five</a:t>
            </a:r>
          </a:p>
        </p:txBody>
      </p:sp>
      <p:sp>
        <p:nvSpPr>
          <p:cNvPr id="152" name="Slide Number"/>
          <p:cNvSpPr>
            <a:spLocks noGrp="1"/>
          </p:cNvSpPr>
          <p:nvPr>
            <p:ph type="sldNum" sz="quarter" idx="2"/>
          </p:nvPr>
        </p:nvSpPr>
        <p:spPr>
          <a:xfrm>
            <a:off x="12010277" y="9127068"/>
            <a:ext cx="344286" cy="345439"/>
          </a:xfrm>
          <a:prstGeom prst="rect">
            <a:avLst/>
          </a:prstGeom>
        </p:spPr>
        <p:txBody>
          <a:bodyPr lIns="45718" tIns="45718" rIns="45718" bIns="45718" anchor="ctr"/>
          <a:lstStyle>
            <a:lvl1pPr algn="r">
              <a:defRPr sz="1700">
                <a:solidFill>
                  <a:srgbClr val="888888"/>
                </a:solidFill>
                <a:latin typeface="+mj-lt"/>
                <a:ea typeface="+mj-ea"/>
                <a:cs typeface="+mj-cs"/>
                <a:sym typeface="Helvetica"/>
              </a:defRPr>
            </a:lvl1pPr>
          </a:lstStyle>
          <a:p>
            <a:fld id="{86CB4B4D-7CA3-9044-876B-883B54F8677D}" type="slidenum">
              <a:t>‹#›</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Two Content">
    <p:spTree>
      <p:nvGrpSpPr>
        <p:cNvPr id="1" name=""/>
        <p:cNvGrpSpPr/>
        <p:nvPr/>
      </p:nvGrpSpPr>
      <p:grpSpPr>
        <a:xfrm>
          <a:off x="0" y="0"/>
          <a:ext cx="0" cy="0"/>
          <a:chOff x="0" y="0"/>
          <a:chExt cx="0" cy="0"/>
        </a:xfrm>
      </p:grpSpPr>
      <p:pic>
        <p:nvPicPr>
          <p:cNvPr id="159" name="image1.jpeg" descr="image1.jpeg"/>
          <p:cNvPicPr>
            <a:picLocks noChangeAspect="1"/>
          </p:cNvPicPr>
          <p:nvPr/>
        </p:nvPicPr>
        <p:blipFill>
          <a:blip r:embed="rId2">
            <a:extLst/>
          </a:blip>
          <a:stretch>
            <a:fillRect/>
          </a:stretch>
        </p:blipFill>
        <p:spPr>
          <a:xfrm>
            <a:off x="255306" y="8051551"/>
            <a:ext cx="2867520" cy="1433763"/>
          </a:xfrm>
          <a:prstGeom prst="rect">
            <a:avLst/>
          </a:prstGeom>
          <a:ln w="12700">
            <a:miter lim="400000"/>
          </a:ln>
        </p:spPr>
      </p:pic>
      <p:pic>
        <p:nvPicPr>
          <p:cNvPr id="160" name="image2.png" descr="image2.png"/>
          <p:cNvPicPr>
            <a:picLocks noChangeAspect="1"/>
          </p:cNvPicPr>
          <p:nvPr/>
        </p:nvPicPr>
        <p:blipFill>
          <a:blip r:embed="rId3">
            <a:extLst/>
          </a:blip>
          <a:stretch>
            <a:fillRect/>
          </a:stretch>
        </p:blipFill>
        <p:spPr>
          <a:xfrm>
            <a:off x="9816273" y="8175762"/>
            <a:ext cx="2961265" cy="1480636"/>
          </a:xfrm>
          <a:prstGeom prst="rect">
            <a:avLst/>
          </a:prstGeom>
          <a:ln w="12700">
            <a:miter lim="400000"/>
          </a:ln>
        </p:spPr>
      </p:pic>
      <p:sp>
        <p:nvSpPr>
          <p:cNvPr id="161" name="Title Text"/>
          <p:cNvSpPr>
            <a:spLocks noGrp="1"/>
          </p:cNvSpPr>
          <p:nvPr>
            <p:ph type="title"/>
          </p:nvPr>
        </p:nvSpPr>
        <p:spPr>
          <a:xfrm>
            <a:off x="650240" y="390596"/>
            <a:ext cx="11704320" cy="1625602"/>
          </a:xfrm>
          <a:prstGeom prst="rect">
            <a:avLst/>
          </a:prstGeom>
        </p:spPr>
        <p:txBody>
          <a:bodyPr lIns="45718" tIns="45718" rIns="45718" bIns="45718"/>
          <a:lstStyle>
            <a:lvl1pPr defTabSz="1300459">
              <a:defRPr sz="6200">
                <a:latin typeface="Calibri"/>
                <a:ea typeface="Calibri"/>
                <a:cs typeface="Calibri"/>
                <a:sym typeface="Calibri"/>
              </a:defRPr>
            </a:lvl1pPr>
          </a:lstStyle>
          <a:p>
            <a:r>
              <a:t>Title Text</a:t>
            </a:r>
          </a:p>
        </p:txBody>
      </p:sp>
      <p:sp>
        <p:nvSpPr>
          <p:cNvPr id="162" name="Body Level One…"/>
          <p:cNvSpPr>
            <a:spLocks noGrp="1"/>
          </p:cNvSpPr>
          <p:nvPr>
            <p:ph type="body" sz="half" idx="1"/>
          </p:nvPr>
        </p:nvSpPr>
        <p:spPr>
          <a:xfrm>
            <a:off x="650240" y="2275840"/>
            <a:ext cx="5743788" cy="6436926"/>
          </a:xfrm>
          <a:prstGeom prst="rect">
            <a:avLst/>
          </a:prstGeom>
        </p:spPr>
        <p:txBody>
          <a:bodyPr lIns="45718" tIns="45718" rIns="45718" bIns="45718" anchor="t"/>
          <a:lstStyle>
            <a:lvl1pPr defTabSz="1300459">
              <a:spcBef>
                <a:spcPts val="800"/>
              </a:spcBef>
              <a:buFont typeface="Arial"/>
              <a:defRPr sz="3900">
                <a:latin typeface="Calibri"/>
                <a:ea typeface="Calibri"/>
                <a:cs typeface="Calibri"/>
                <a:sym typeface="Calibri"/>
              </a:defRPr>
            </a:lvl1pPr>
            <a:lvl2pPr marL="1124355" indent="-474126" defTabSz="1300459">
              <a:spcBef>
                <a:spcPts val="800"/>
              </a:spcBef>
              <a:buSzPct val="100000"/>
              <a:buFont typeface="Arial"/>
              <a:buChar char="–"/>
              <a:defRPr sz="3900">
                <a:latin typeface="Calibri"/>
                <a:ea typeface="Calibri"/>
                <a:cs typeface="Calibri"/>
                <a:sym typeface="Calibri"/>
              </a:defRPr>
            </a:lvl2pPr>
            <a:lvl3pPr marL="1755619" indent="-455159" defTabSz="1300459">
              <a:spcBef>
                <a:spcPts val="800"/>
              </a:spcBef>
              <a:buSzPct val="100000"/>
              <a:buFont typeface="Arial"/>
              <a:defRPr sz="3900">
                <a:latin typeface="Calibri"/>
                <a:ea typeface="Calibri"/>
                <a:cs typeface="Calibri"/>
                <a:sym typeface="Calibri"/>
              </a:defRPr>
            </a:lvl3pPr>
            <a:lvl4pPr marL="2456424" indent="-505734" defTabSz="1300459">
              <a:spcBef>
                <a:spcPts val="800"/>
              </a:spcBef>
              <a:buSzPct val="100000"/>
              <a:buFont typeface="Arial"/>
              <a:buChar char="–"/>
              <a:defRPr sz="3900">
                <a:latin typeface="Calibri"/>
                <a:ea typeface="Calibri"/>
                <a:cs typeface="Calibri"/>
                <a:sym typeface="Calibri"/>
              </a:defRPr>
            </a:lvl4pPr>
            <a:lvl5pPr marL="3106653" indent="-505734" defTabSz="1300459">
              <a:spcBef>
                <a:spcPts val="800"/>
              </a:spcBef>
              <a:buSzPct val="100000"/>
              <a:buFont typeface="Arial"/>
              <a:buChar char="»"/>
              <a:defRPr sz="3900">
                <a:latin typeface="Calibri"/>
                <a:ea typeface="Calibri"/>
                <a:cs typeface="Calibri"/>
                <a:sym typeface="Calibri"/>
              </a:defRPr>
            </a:lvl5pPr>
          </a:lstStyle>
          <a:p>
            <a:r>
              <a:t>Body Level One</a:t>
            </a:r>
          </a:p>
          <a:p>
            <a:pPr lvl="1"/>
            <a:r>
              <a:t>Body Level Two</a:t>
            </a:r>
          </a:p>
          <a:p>
            <a:pPr lvl="2"/>
            <a:r>
              <a:t>Body Level Three</a:t>
            </a:r>
          </a:p>
          <a:p>
            <a:pPr lvl="3"/>
            <a:r>
              <a:t>Body Level Four</a:t>
            </a:r>
          </a:p>
          <a:p>
            <a:pPr lvl="4"/>
            <a:r>
              <a:t>Body Level Five</a:t>
            </a:r>
          </a:p>
        </p:txBody>
      </p:sp>
      <p:sp>
        <p:nvSpPr>
          <p:cNvPr id="163" name="Slide Number"/>
          <p:cNvSpPr>
            <a:spLocks noGrp="1"/>
          </p:cNvSpPr>
          <p:nvPr>
            <p:ph type="sldNum" sz="quarter" idx="2"/>
          </p:nvPr>
        </p:nvSpPr>
        <p:spPr>
          <a:xfrm>
            <a:off x="12010277" y="9127068"/>
            <a:ext cx="344286" cy="345439"/>
          </a:xfrm>
          <a:prstGeom prst="rect">
            <a:avLst/>
          </a:prstGeom>
        </p:spPr>
        <p:txBody>
          <a:bodyPr lIns="45718" tIns="45718" rIns="45718" bIns="45718" anchor="ctr"/>
          <a:lstStyle>
            <a:lvl1pPr algn="r">
              <a:defRPr sz="1700">
                <a:solidFill>
                  <a:srgbClr val="888888"/>
                </a:solidFill>
                <a:latin typeface="+mj-lt"/>
                <a:ea typeface="+mj-ea"/>
                <a:cs typeface="+mj-cs"/>
                <a:sym typeface="Helvetica"/>
              </a:defRPr>
            </a:lvl1pPr>
          </a:lstStyle>
          <a:p>
            <a:fld id="{86CB4B4D-7CA3-9044-876B-883B54F8677D}" type="slidenum">
              <a:t>‹#›</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Comparison">
    <p:spTree>
      <p:nvGrpSpPr>
        <p:cNvPr id="1" name=""/>
        <p:cNvGrpSpPr/>
        <p:nvPr/>
      </p:nvGrpSpPr>
      <p:grpSpPr>
        <a:xfrm>
          <a:off x="0" y="0"/>
          <a:ext cx="0" cy="0"/>
          <a:chOff x="0" y="0"/>
          <a:chExt cx="0" cy="0"/>
        </a:xfrm>
      </p:grpSpPr>
      <p:pic>
        <p:nvPicPr>
          <p:cNvPr id="170" name="image1.jpeg" descr="image1.jpeg"/>
          <p:cNvPicPr>
            <a:picLocks noChangeAspect="1"/>
          </p:cNvPicPr>
          <p:nvPr/>
        </p:nvPicPr>
        <p:blipFill>
          <a:blip r:embed="rId2">
            <a:extLst/>
          </a:blip>
          <a:stretch>
            <a:fillRect/>
          </a:stretch>
        </p:blipFill>
        <p:spPr>
          <a:xfrm>
            <a:off x="255306" y="8051551"/>
            <a:ext cx="2867520" cy="1433763"/>
          </a:xfrm>
          <a:prstGeom prst="rect">
            <a:avLst/>
          </a:prstGeom>
          <a:ln w="12700">
            <a:miter lim="400000"/>
          </a:ln>
        </p:spPr>
      </p:pic>
      <p:pic>
        <p:nvPicPr>
          <p:cNvPr id="171" name="image2.png" descr="image2.png"/>
          <p:cNvPicPr>
            <a:picLocks noChangeAspect="1"/>
          </p:cNvPicPr>
          <p:nvPr/>
        </p:nvPicPr>
        <p:blipFill>
          <a:blip r:embed="rId3">
            <a:extLst/>
          </a:blip>
          <a:stretch>
            <a:fillRect/>
          </a:stretch>
        </p:blipFill>
        <p:spPr>
          <a:xfrm>
            <a:off x="9816273" y="8175762"/>
            <a:ext cx="2961265" cy="1480636"/>
          </a:xfrm>
          <a:prstGeom prst="rect">
            <a:avLst/>
          </a:prstGeom>
          <a:ln w="12700">
            <a:miter lim="400000"/>
          </a:ln>
        </p:spPr>
      </p:pic>
      <p:sp>
        <p:nvSpPr>
          <p:cNvPr id="172" name="Title Text"/>
          <p:cNvSpPr>
            <a:spLocks noGrp="1"/>
          </p:cNvSpPr>
          <p:nvPr>
            <p:ph type="title"/>
          </p:nvPr>
        </p:nvSpPr>
        <p:spPr>
          <a:xfrm>
            <a:off x="650240" y="390596"/>
            <a:ext cx="11704320" cy="1625602"/>
          </a:xfrm>
          <a:prstGeom prst="rect">
            <a:avLst/>
          </a:prstGeom>
        </p:spPr>
        <p:txBody>
          <a:bodyPr lIns="45718" tIns="45718" rIns="45718" bIns="45718"/>
          <a:lstStyle>
            <a:lvl1pPr defTabSz="1300459">
              <a:defRPr sz="6200">
                <a:latin typeface="Calibri"/>
                <a:ea typeface="Calibri"/>
                <a:cs typeface="Calibri"/>
                <a:sym typeface="Calibri"/>
              </a:defRPr>
            </a:lvl1pPr>
          </a:lstStyle>
          <a:p>
            <a:r>
              <a:t>Title Text</a:t>
            </a:r>
          </a:p>
        </p:txBody>
      </p:sp>
      <p:sp>
        <p:nvSpPr>
          <p:cNvPr id="173" name="Body Level One…"/>
          <p:cNvSpPr>
            <a:spLocks noGrp="1"/>
          </p:cNvSpPr>
          <p:nvPr>
            <p:ph type="body" sz="quarter" idx="1"/>
          </p:nvPr>
        </p:nvSpPr>
        <p:spPr>
          <a:xfrm>
            <a:off x="650240" y="2183270"/>
            <a:ext cx="5746046" cy="909886"/>
          </a:xfrm>
          <a:prstGeom prst="rect">
            <a:avLst/>
          </a:prstGeom>
        </p:spPr>
        <p:txBody>
          <a:bodyPr lIns="45718" tIns="45718" rIns="45718" bIns="45718" anchor="b"/>
          <a:lstStyle>
            <a:lvl1pPr defTabSz="1300459">
              <a:spcBef>
                <a:spcPts val="700"/>
              </a:spcBef>
              <a:defRPr sz="3400" b="1">
                <a:latin typeface="Calibri"/>
                <a:ea typeface="Calibri"/>
                <a:cs typeface="Calibri"/>
                <a:sym typeface="Calibri"/>
              </a:defRPr>
            </a:lvl1pPr>
            <a:lvl2pPr marL="0" indent="0" defTabSz="1300459">
              <a:spcBef>
                <a:spcPts val="700"/>
              </a:spcBef>
              <a:buSzTx/>
              <a:buNone/>
              <a:defRPr sz="3400" b="1">
                <a:latin typeface="Calibri"/>
                <a:ea typeface="Calibri"/>
                <a:cs typeface="Calibri"/>
                <a:sym typeface="Calibri"/>
              </a:defRPr>
            </a:lvl2pPr>
            <a:lvl3pPr marL="0" indent="0" defTabSz="1300459">
              <a:spcBef>
                <a:spcPts val="700"/>
              </a:spcBef>
              <a:buSzTx/>
              <a:buNone/>
              <a:defRPr sz="3400" b="1">
                <a:latin typeface="Calibri"/>
                <a:ea typeface="Calibri"/>
                <a:cs typeface="Calibri"/>
                <a:sym typeface="Calibri"/>
              </a:defRPr>
            </a:lvl3pPr>
            <a:lvl4pPr marL="0" indent="0" defTabSz="1300459">
              <a:spcBef>
                <a:spcPts val="700"/>
              </a:spcBef>
              <a:buSzTx/>
              <a:buNone/>
              <a:defRPr sz="3400" b="1">
                <a:latin typeface="Calibri"/>
                <a:ea typeface="Calibri"/>
                <a:cs typeface="Calibri"/>
                <a:sym typeface="Calibri"/>
              </a:defRPr>
            </a:lvl4pPr>
            <a:lvl5pPr marL="0" indent="0" defTabSz="1300459">
              <a:spcBef>
                <a:spcPts val="700"/>
              </a:spcBef>
              <a:buSzTx/>
              <a:buNone/>
              <a:defRPr sz="3400" b="1">
                <a:latin typeface="Calibri"/>
                <a:ea typeface="Calibri"/>
                <a:cs typeface="Calibri"/>
                <a:sym typeface="Calibri"/>
              </a:defRPr>
            </a:lvl5pPr>
          </a:lstStyle>
          <a:p>
            <a:r>
              <a:t>Body Level One</a:t>
            </a:r>
          </a:p>
          <a:p>
            <a:pPr lvl="1"/>
            <a:r>
              <a:t>Body Level Two</a:t>
            </a:r>
          </a:p>
          <a:p>
            <a:pPr lvl="2"/>
            <a:r>
              <a:t>Body Level Three</a:t>
            </a:r>
          </a:p>
          <a:p>
            <a:pPr lvl="3"/>
            <a:r>
              <a:t>Body Level Four</a:t>
            </a:r>
          </a:p>
          <a:p>
            <a:pPr lvl="4"/>
            <a:r>
              <a:t>Body Level Five</a:t>
            </a:r>
          </a:p>
        </p:txBody>
      </p:sp>
      <p:sp>
        <p:nvSpPr>
          <p:cNvPr id="174" name="Shape 59"/>
          <p:cNvSpPr>
            <a:spLocks noGrp="1"/>
          </p:cNvSpPr>
          <p:nvPr>
            <p:ph type="body" sz="quarter" idx="13"/>
          </p:nvPr>
        </p:nvSpPr>
        <p:spPr>
          <a:xfrm>
            <a:off x="6606258" y="2183270"/>
            <a:ext cx="5748304" cy="909885"/>
          </a:xfrm>
          <a:prstGeom prst="rect">
            <a:avLst/>
          </a:prstGeom>
        </p:spPr>
        <p:txBody>
          <a:bodyPr lIns="45718" tIns="45718" rIns="45718" bIns="45718" anchor="b"/>
          <a:lstStyle/>
          <a:p>
            <a:pPr defTabSz="1300459">
              <a:spcBef>
                <a:spcPts val="700"/>
              </a:spcBef>
              <a:defRPr sz="2400" b="1">
                <a:latin typeface="Calibri"/>
                <a:ea typeface="Calibri"/>
                <a:cs typeface="Calibri"/>
                <a:sym typeface="Calibri"/>
              </a:defRPr>
            </a:pPr>
            <a:endParaRPr/>
          </a:p>
        </p:txBody>
      </p:sp>
      <p:sp>
        <p:nvSpPr>
          <p:cNvPr id="175" name="Slide Number"/>
          <p:cNvSpPr>
            <a:spLocks noGrp="1"/>
          </p:cNvSpPr>
          <p:nvPr>
            <p:ph type="sldNum" sz="quarter" idx="2"/>
          </p:nvPr>
        </p:nvSpPr>
        <p:spPr>
          <a:xfrm>
            <a:off x="12010277" y="9127068"/>
            <a:ext cx="344286" cy="345439"/>
          </a:xfrm>
          <a:prstGeom prst="rect">
            <a:avLst/>
          </a:prstGeom>
        </p:spPr>
        <p:txBody>
          <a:bodyPr lIns="45718" tIns="45718" rIns="45718" bIns="45718" anchor="ctr"/>
          <a:lstStyle>
            <a:lvl1pPr algn="r">
              <a:defRPr sz="1700">
                <a:solidFill>
                  <a:srgbClr val="888888"/>
                </a:solidFill>
                <a:latin typeface="+mj-lt"/>
                <a:ea typeface="+mj-ea"/>
                <a:cs typeface="+mj-cs"/>
                <a:sym typeface="Helvetica"/>
              </a:defRPr>
            </a:lvl1pPr>
          </a:lstStyle>
          <a:p>
            <a:fld id="{86CB4B4D-7CA3-9044-876B-883B54F8677D}" type="slidenum">
              <a:t>‹#›</a:t>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Title Only">
    <p:spTree>
      <p:nvGrpSpPr>
        <p:cNvPr id="1" name=""/>
        <p:cNvGrpSpPr/>
        <p:nvPr/>
      </p:nvGrpSpPr>
      <p:grpSpPr>
        <a:xfrm>
          <a:off x="0" y="0"/>
          <a:ext cx="0" cy="0"/>
          <a:chOff x="0" y="0"/>
          <a:chExt cx="0" cy="0"/>
        </a:xfrm>
      </p:grpSpPr>
      <p:pic>
        <p:nvPicPr>
          <p:cNvPr id="182" name="image1.jpeg" descr="image1.jpeg"/>
          <p:cNvPicPr>
            <a:picLocks noChangeAspect="1"/>
          </p:cNvPicPr>
          <p:nvPr/>
        </p:nvPicPr>
        <p:blipFill>
          <a:blip r:embed="rId2">
            <a:extLst/>
          </a:blip>
          <a:stretch>
            <a:fillRect/>
          </a:stretch>
        </p:blipFill>
        <p:spPr>
          <a:xfrm>
            <a:off x="255306" y="8051551"/>
            <a:ext cx="2867520" cy="1433763"/>
          </a:xfrm>
          <a:prstGeom prst="rect">
            <a:avLst/>
          </a:prstGeom>
          <a:ln w="12700">
            <a:miter lim="400000"/>
          </a:ln>
        </p:spPr>
      </p:pic>
      <p:pic>
        <p:nvPicPr>
          <p:cNvPr id="183" name="image2.png" descr="image2.png"/>
          <p:cNvPicPr>
            <a:picLocks noChangeAspect="1"/>
          </p:cNvPicPr>
          <p:nvPr/>
        </p:nvPicPr>
        <p:blipFill>
          <a:blip r:embed="rId3">
            <a:extLst/>
          </a:blip>
          <a:stretch>
            <a:fillRect/>
          </a:stretch>
        </p:blipFill>
        <p:spPr>
          <a:xfrm>
            <a:off x="9816273" y="8175762"/>
            <a:ext cx="2961265" cy="1480636"/>
          </a:xfrm>
          <a:prstGeom prst="rect">
            <a:avLst/>
          </a:prstGeom>
          <a:ln w="12700">
            <a:miter lim="400000"/>
          </a:ln>
        </p:spPr>
      </p:pic>
      <p:sp>
        <p:nvSpPr>
          <p:cNvPr id="184" name="Title Text"/>
          <p:cNvSpPr>
            <a:spLocks noGrp="1"/>
          </p:cNvSpPr>
          <p:nvPr>
            <p:ph type="title"/>
          </p:nvPr>
        </p:nvSpPr>
        <p:spPr>
          <a:xfrm>
            <a:off x="650240" y="390596"/>
            <a:ext cx="11704320" cy="1625602"/>
          </a:xfrm>
          <a:prstGeom prst="rect">
            <a:avLst/>
          </a:prstGeom>
        </p:spPr>
        <p:txBody>
          <a:bodyPr lIns="45718" tIns="45718" rIns="45718" bIns="45718"/>
          <a:lstStyle>
            <a:lvl1pPr defTabSz="1300459">
              <a:defRPr sz="6200">
                <a:latin typeface="Calibri"/>
                <a:ea typeface="Calibri"/>
                <a:cs typeface="Calibri"/>
                <a:sym typeface="Calibri"/>
              </a:defRPr>
            </a:lvl1pPr>
          </a:lstStyle>
          <a:p>
            <a:r>
              <a:t>Title Text</a:t>
            </a:r>
          </a:p>
        </p:txBody>
      </p:sp>
      <p:sp>
        <p:nvSpPr>
          <p:cNvPr id="185" name="Slide Number"/>
          <p:cNvSpPr>
            <a:spLocks noGrp="1"/>
          </p:cNvSpPr>
          <p:nvPr>
            <p:ph type="sldNum" sz="quarter" idx="2"/>
          </p:nvPr>
        </p:nvSpPr>
        <p:spPr>
          <a:xfrm>
            <a:off x="12010277" y="9127068"/>
            <a:ext cx="344286" cy="345439"/>
          </a:xfrm>
          <a:prstGeom prst="rect">
            <a:avLst/>
          </a:prstGeom>
        </p:spPr>
        <p:txBody>
          <a:bodyPr lIns="45718" tIns="45718" rIns="45718" bIns="45718" anchor="ctr"/>
          <a:lstStyle>
            <a:lvl1pPr algn="r">
              <a:defRPr sz="1700">
                <a:solidFill>
                  <a:srgbClr val="888888"/>
                </a:solidFill>
                <a:latin typeface="+mj-lt"/>
                <a:ea typeface="+mj-ea"/>
                <a:cs typeface="+mj-cs"/>
                <a:sym typeface="Helvetica"/>
              </a:defRPr>
            </a:lvl1p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0" name="Image"/>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Title Text"/>
          <p:cNvSpPr>
            <a:spLocks noGrp="1"/>
          </p:cNvSpPr>
          <p:nvPr>
            <p:ph type="title"/>
          </p:nvPr>
        </p:nvSpPr>
        <p:spPr>
          <a:xfrm>
            <a:off x="1270000" y="6718300"/>
            <a:ext cx="10464800" cy="1422400"/>
          </a:xfrm>
          <a:prstGeom prst="rect">
            <a:avLst/>
          </a:prstGeom>
        </p:spPr>
        <p:txBody>
          <a:bodyPr anchor="b"/>
          <a:lstStyle/>
          <a:p>
            <a:r>
              <a:t>Title Text</a:t>
            </a:r>
          </a:p>
        </p:txBody>
      </p:sp>
      <p:sp>
        <p:nvSpPr>
          <p:cNvPr id="22" name="Body Level One…"/>
          <p:cNvSpPr>
            <a:spLocks noGrp="1"/>
          </p:cNvSpPr>
          <p:nvPr>
            <p:ph type="body" sz="quarter" idx="1"/>
          </p:nvPr>
        </p:nvSpPr>
        <p:spPr>
          <a:xfrm>
            <a:off x="1270000" y="8191500"/>
            <a:ext cx="10464800" cy="1130300"/>
          </a:xfrm>
          <a:prstGeom prst="rect">
            <a:avLst/>
          </a:prstGeom>
        </p:spPr>
        <p:txBody>
          <a:bodyPr anchor="t"/>
          <a:lstStyle>
            <a:lvl1pPr algn="ctr">
              <a:spcBef>
                <a:spcPts val="0"/>
              </a:spcBef>
              <a:defRPr sz="3200"/>
            </a:lvl1pPr>
            <a:lvl2pPr marL="0" indent="0" algn="ctr">
              <a:spcBef>
                <a:spcPts val="0"/>
              </a:spcBef>
              <a:buSzTx/>
              <a:buNone/>
              <a:defRPr sz="3200"/>
            </a:lvl2pPr>
            <a:lvl3pPr marL="0" indent="0" algn="ctr">
              <a:spcBef>
                <a:spcPts val="0"/>
              </a:spcBef>
              <a:buSzTx/>
              <a:buNone/>
              <a:defRPr sz="3200"/>
            </a:lvl3pPr>
            <a:lvl4pPr marL="0" indent="0" algn="ctr">
              <a:spcBef>
                <a:spcPts val="0"/>
              </a:spcBef>
              <a:buSzTx/>
              <a:buNone/>
              <a:defRPr sz="3200"/>
            </a:lvl4pPr>
            <a:lvl5pPr marL="0" indent="0" algn="ctr">
              <a:spcBef>
                <a:spcPts val="0"/>
              </a:spcBef>
              <a:buSzTx/>
              <a:buNone/>
              <a:defRPr sz="3200"/>
            </a:lvl5pPr>
          </a:lstStyle>
          <a:p>
            <a:r>
              <a:t>Body Level One</a:t>
            </a:r>
          </a:p>
          <a:p>
            <a:pPr lvl="1"/>
            <a:r>
              <a:t>Body Level Two</a:t>
            </a:r>
          </a:p>
          <a:p>
            <a:pPr lvl="2"/>
            <a:r>
              <a:t>Body Level Three</a:t>
            </a:r>
          </a:p>
          <a:p>
            <a:pPr lvl="3"/>
            <a:r>
              <a:t>Body Level Four</a:t>
            </a:r>
          </a:p>
          <a:p>
            <a:pPr lvl="4"/>
            <a:r>
              <a:t>Body Level Five</a:t>
            </a:r>
          </a:p>
        </p:txBody>
      </p:sp>
      <p:sp>
        <p:nvSpPr>
          <p:cNvPr id="23" name="Slide Number"/>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pic>
        <p:nvPicPr>
          <p:cNvPr id="192" name="image1.jpeg" descr="image1.jpeg"/>
          <p:cNvPicPr>
            <a:picLocks noChangeAspect="1"/>
          </p:cNvPicPr>
          <p:nvPr/>
        </p:nvPicPr>
        <p:blipFill>
          <a:blip r:embed="rId2">
            <a:extLst/>
          </a:blip>
          <a:stretch>
            <a:fillRect/>
          </a:stretch>
        </p:blipFill>
        <p:spPr>
          <a:xfrm>
            <a:off x="255306" y="8051551"/>
            <a:ext cx="2867520" cy="1433763"/>
          </a:xfrm>
          <a:prstGeom prst="rect">
            <a:avLst/>
          </a:prstGeom>
          <a:ln w="12700">
            <a:miter lim="400000"/>
          </a:ln>
        </p:spPr>
      </p:pic>
      <p:pic>
        <p:nvPicPr>
          <p:cNvPr id="193" name="image2.png" descr="image2.png"/>
          <p:cNvPicPr>
            <a:picLocks noChangeAspect="1"/>
          </p:cNvPicPr>
          <p:nvPr/>
        </p:nvPicPr>
        <p:blipFill>
          <a:blip r:embed="rId3">
            <a:extLst/>
          </a:blip>
          <a:stretch>
            <a:fillRect/>
          </a:stretch>
        </p:blipFill>
        <p:spPr>
          <a:xfrm>
            <a:off x="9816273" y="8175762"/>
            <a:ext cx="2961265" cy="1480636"/>
          </a:xfrm>
          <a:prstGeom prst="rect">
            <a:avLst/>
          </a:prstGeom>
          <a:ln w="12700">
            <a:miter lim="400000"/>
          </a:ln>
        </p:spPr>
      </p:pic>
      <p:sp>
        <p:nvSpPr>
          <p:cNvPr id="194" name="Slide Number"/>
          <p:cNvSpPr>
            <a:spLocks noGrp="1"/>
          </p:cNvSpPr>
          <p:nvPr>
            <p:ph type="sldNum" sz="quarter" idx="2"/>
          </p:nvPr>
        </p:nvSpPr>
        <p:spPr>
          <a:xfrm>
            <a:off x="12010277" y="9127068"/>
            <a:ext cx="344286" cy="345439"/>
          </a:xfrm>
          <a:prstGeom prst="rect">
            <a:avLst/>
          </a:prstGeom>
        </p:spPr>
        <p:txBody>
          <a:bodyPr lIns="45718" tIns="45718" rIns="45718" bIns="45718" anchor="ctr"/>
          <a:lstStyle>
            <a:lvl1pPr algn="r">
              <a:defRPr sz="1700">
                <a:solidFill>
                  <a:srgbClr val="888888"/>
                </a:solidFill>
                <a:latin typeface="+mj-lt"/>
                <a:ea typeface="+mj-ea"/>
                <a:cs typeface="+mj-cs"/>
                <a:sym typeface="Helvetica"/>
              </a:defRPr>
            </a:lvl1pPr>
          </a:lstStyle>
          <a:p>
            <a:fld id="{86CB4B4D-7CA3-9044-876B-883B54F8677D}" type="slidenum">
              <a:t>‹#›</a:t>
            </a:fld>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cSld name="Content with Caption">
    <p:spTree>
      <p:nvGrpSpPr>
        <p:cNvPr id="1" name=""/>
        <p:cNvGrpSpPr/>
        <p:nvPr/>
      </p:nvGrpSpPr>
      <p:grpSpPr>
        <a:xfrm>
          <a:off x="0" y="0"/>
          <a:ext cx="0" cy="0"/>
          <a:chOff x="0" y="0"/>
          <a:chExt cx="0" cy="0"/>
        </a:xfrm>
      </p:grpSpPr>
      <p:pic>
        <p:nvPicPr>
          <p:cNvPr id="201" name="image1.jpeg" descr="image1.jpeg"/>
          <p:cNvPicPr>
            <a:picLocks noChangeAspect="1"/>
          </p:cNvPicPr>
          <p:nvPr/>
        </p:nvPicPr>
        <p:blipFill>
          <a:blip r:embed="rId2">
            <a:extLst/>
          </a:blip>
          <a:stretch>
            <a:fillRect/>
          </a:stretch>
        </p:blipFill>
        <p:spPr>
          <a:xfrm>
            <a:off x="255306" y="8051551"/>
            <a:ext cx="2867520" cy="1433763"/>
          </a:xfrm>
          <a:prstGeom prst="rect">
            <a:avLst/>
          </a:prstGeom>
          <a:ln w="12700">
            <a:miter lim="400000"/>
          </a:ln>
        </p:spPr>
      </p:pic>
      <p:pic>
        <p:nvPicPr>
          <p:cNvPr id="202" name="image2.png" descr="image2.png"/>
          <p:cNvPicPr>
            <a:picLocks noChangeAspect="1"/>
          </p:cNvPicPr>
          <p:nvPr/>
        </p:nvPicPr>
        <p:blipFill>
          <a:blip r:embed="rId3">
            <a:extLst/>
          </a:blip>
          <a:stretch>
            <a:fillRect/>
          </a:stretch>
        </p:blipFill>
        <p:spPr>
          <a:xfrm>
            <a:off x="9816273" y="8175762"/>
            <a:ext cx="2961265" cy="1480636"/>
          </a:xfrm>
          <a:prstGeom prst="rect">
            <a:avLst/>
          </a:prstGeom>
          <a:ln w="12700">
            <a:miter lim="400000"/>
          </a:ln>
        </p:spPr>
      </p:pic>
      <p:sp>
        <p:nvSpPr>
          <p:cNvPr id="203" name="Title Text"/>
          <p:cNvSpPr>
            <a:spLocks noGrp="1"/>
          </p:cNvSpPr>
          <p:nvPr>
            <p:ph type="title"/>
          </p:nvPr>
        </p:nvSpPr>
        <p:spPr>
          <a:xfrm>
            <a:off x="650240" y="388337"/>
            <a:ext cx="4278492" cy="1652694"/>
          </a:xfrm>
          <a:prstGeom prst="rect">
            <a:avLst/>
          </a:prstGeom>
        </p:spPr>
        <p:txBody>
          <a:bodyPr lIns="45718" tIns="45718" rIns="45718" bIns="45718" anchor="b"/>
          <a:lstStyle>
            <a:lvl1pPr algn="l" defTabSz="1300459">
              <a:defRPr sz="2800" b="1">
                <a:latin typeface="Calibri"/>
                <a:ea typeface="Calibri"/>
                <a:cs typeface="Calibri"/>
                <a:sym typeface="Calibri"/>
              </a:defRPr>
            </a:lvl1pPr>
          </a:lstStyle>
          <a:p>
            <a:r>
              <a:t>Title Text</a:t>
            </a:r>
          </a:p>
        </p:txBody>
      </p:sp>
      <p:sp>
        <p:nvSpPr>
          <p:cNvPr id="204" name="Body Level One…"/>
          <p:cNvSpPr>
            <a:spLocks noGrp="1"/>
          </p:cNvSpPr>
          <p:nvPr>
            <p:ph type="body" idx="1"/>
          </p:nvPr>
        </p:nvSpPr>
        <p:spPr>
          <a:xfrm>
            <a:off x="5084516" y="388338"/>
            <a:ext cx="7270044" cy="8324428"/>
          </a:xfrm>
          <a:prstGeom prst="rect">
            <a:avLst/>
          </a:prstGeom>
        </p:spPr>
        <p:txBody>
          <a:bodyPr lIns="45718" tIns="45718" rIns="45718" bIns="45718" anchor="t"/>
          <a:lstStyle>
            <a:lvl1pPr defTabSz="1300459">
              <a:spcBef>
                <a:spcPts val="900"/>
              </a:spcBef>
              <a:buFont typeface="Arial"/>
              <a:defRPr sz="4500">
                <a:latin typeface="Calibri"/>
                <a:ea typeface="Calibri"/>
                <a:cs typeface="Calibri"/>
                <a:sym typeface="Calibri"/>
              </a:defRPr>
            </a:lvl1pPr>
            <a:lvl2pPr marL="1114678" indent="-464448" defTabSz="1300459">
              <a:spcBef>
                <a:spcPts val="900"/>
              </a:spcBef>
              <a:buSzPct val="100000"/>
              <a:buFont typeface="Arial"/>
              <a:buChar char="–"/>
              <a:defRPr sz="4500">
                <a:latin typeface="Calibri"/>
                <a:ea typeface="Calibri"/>
                <a:cs typeface="Calibri"/>
                <a:sym typeface="Calibri"/>
              </a:defRPr>
            </a:lvl2pPr>
            <a:lvl3pPr marL="1733945" indent="-433487" defTabSz="1300459">
              <a:spcBef>
                <a:spcPts val="900"/>
              </a:spcBef>
              <a:buSzPct val="100000"/>
              <a:buFont typeface="Arial"/>
              <a:defRPr sz="4500">
                <a:latin typeface="Calibri"/>
                <a:ea typeface="Calibri"/>
                <a:cs typeface="Calibri"/>
                <a:sym typeface="Calibri"/>
              </a:defRPr>
            </a:lvl3pPr>
            <a:lvl4pPr marL="2470873" indent="-520183" defTabSz="1300459">
              <a:spcBef>
                <a:spcPts val="900"/>
              </a:spcBef>
              <a:buSzPct val="100000"/>
              <a:buFont typeface="Arial"/>
              <a:buChar char="–"/>
              <a:defRPr sz="4500">
                <a:latin typeface="Calibri"/>
                <a:ea typeface="Calibri"/>
                <a:cs typeface="Calibri"/>
                <a:sym typeface="Calibri"/>
              </a:defRPr>
            </a:lvl4pPr>
            <a:lvl5pPr marL="3121103" indent="-520183" defTabSz="1300459">
              <a:spcBef>
                <a:spcPts val="900"/>
              </a:spcBef>
              <a:buSzPct val="100000"/>
              <a:buFont typeface="Arial"/>
              <a:buChar char="»"/>
              <a:defRPr sz="4500">
                <a:latin typeface="Calibri"/>
                <a:ea typeface="Calibri"/>
                <a:cs typeface="Calibri"/>
                <a:sym typeface="Calibri"/>
              </a:defRPr>
            </a:lvl5pPr>
          </a:lstStyle>
          <a:p>
            <a:r>
              <a:t>Body Level One</a:t>
            </a:r>
          </a:p>
          <a:p>
            <a:pPr lvl="1"/>
            <a:r>
              <a:t>Body Level Two</a:t>
            </a:r>
          </a:p>
          <a:p>
            <a:pPr lvl="2"/>
            <a:r>
              <a:t>Body Level Three</a:t>
            </a:r>
          </a:p>
          <a:p>
            <a:pPr lvl="3"/>
            <a:r>
              <a:t>Body Level Four</a:t>
            </a:r>
          </a:p>
          <a:p>
            <a:pPr lvl="4"/>
            <a:r>
              <a:t>Body Level Five</a:t>
            </a:r>
          </a:p>
        </p:txBody>
      </p:sp>
      <p:sp>
        <p:nvSpPr>
          <p:cNvPr id="205" name="Shape 90"/>
          <p:cNvSpPr>
            <a:spLocks noGrp="1"/>
          </p:cNvSpPr>
          <p:nvPr>
            <p:ph type="body" sz="half" idx="13"/>
          </p:nvPr>
        </p:nvSpPr>
        <p:spPr>
          <a:xfrm>
            <a:off x="650240" y="2041032"/>
            <a:ext cx="4278493" cy="6671734"/>
          </a:xfrm>
          <a:prstGeom prst="rect">
            <a:avLst/>
          </a:prstGeom>
        </p:spPr>
        <p:txBody>
          <a:bodyPr lIns="45718" tIns="45718" rIns="45718" bIns="45718" anchor="t"/>
          <a:lstStyle/>
          <a:p>
            <a:pPr defTabSz="1300459">
              <a:spcBef>
                <a:spcPts val="400"/>
              </a:spcBef>
              <a:defRPr sz="1400">
                <a:latin typeface="Calibri"/>
                <a:ea typeface="Calibri"/>
                <a:cs typeface="Calibri"/>
                <a:sym typeface="Calibri"/>
              </a:defRPr>
            </a:pPr>
            <a:endParaRPr/>
          </a:p>
        </p:txBody>
      </p:sp>
      <p:sp>
        <p:nvSpPr>
          <p:cNvPr id="206" name="Slide Number"/>
          <p:cNvSpPr>
            <a:spLocks noGrp="1"/>
          </p:cNvSpPr>
          <p:nvPr>
            <p:ph type="sldNum" sz="quarter" idx="2"/>
          </p:nvPr>
        </p:nvSpPr>
        <p:spPr>
          <a:xfrm>
            <a:off x="12010277" y="9127068"/>
            <a:ext cx="344286" cy="345439"/>
          </a:xfrm>
          <a:prstGeom prst="rect">
            <a:avLst/>
          </a:prstGeom>
        </p:spPr>
        <p:txBody>
          <a:bodyPr lIns="45718" tIns="45718" rIns="45718" bIns="45718" anchor="ctr"/>
          <a:lstStyle>
            <a:lvl1pPr algn="r">
              <a:defRPr sz="1700">
                <a:solidFill>
                  <a:srgbClr val="888888"/>
                </a:solidFill>
                <a:latin typeface="+mj-lt"/>
                <a:ea typeface="+mj-ea"/>
                <a:cs typeface="+mj-cs"/>
                <a:sym typeface="Helvetica"/>
              </a:defRPr>
            </a:lvl1pPr>
          </a:lstStyle>
          <a:p>
            <a:fld id="{86CB4B4D-7CA3-9044-876B-883B54F8677D}" type="slidenum">
              <a:t>‹#›</a:t>
            </a:fld>
            <a:endParaRPr/>
          </a:p>
        </p:txBody>
      </p:sp>
    </p:spTree>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type="tx">
  <p:cSld name="Picture with Caption">
    <p:spTree>
      <p:nvGrpSpPr>
        <p:cNvPr id="1" name=""/>
        <p:cNvGrpSpPr/>
        <p:nvPr/>
      </p:nvGrpSpPr>
      <p:grpSpPr>
        <a:xfrm>
          <a:off x="0" y="0"/>
          <a:ext cx="0" cy="0"/>
          <a:chOff x="0" y="0"/>
          <a:chExt cx="0" cy="0"/>
        </a:xfrm>
      </p:grpSpPr>
      <p:pic>
        <p:nvPicPr>
          <p:cNvPr id="213" name="image1.jpeg" descr="image1.jpeg"/>
          <p:cNvPicPr>
            <a:picLocks noChangeAspect="1"/>
          </p:cNvPicPr>
          <p:nvPr/>
        </p:nvPicPr>
        <p:blipFill>
          <a:blip r:embed="rId2">
            <a:extLst/>
          </a:blip>
          <a:stretch>
            <a:fillRect/>
          </a:stretch>
        </p:blipFill>
        <p:spPr>
          <a:xfrm>
            <a:off x="255306" y="8051551"/>
            <a:ext cx="2867520" cy="1433763"/>
          </a:xfrm>
          <a:prstGeom prst="rect">
            <a:avLst/>
          </a:prstGeom>
          <a:ln w="12700">
            <a:miter lim="400000"/>
          </a:ln>
        </p:spPr>
      </p:pic>
      <p:pic>
        <p:nvPicPr>
          <p:cNvPr id="214" name="image2.png" descr="image2.png"/>
          <p:cNvPicPr>
            <a:picLocks noChangeAspect="1"/>
          </p:cNvPicPr>
          <p:nvPr/>
        </p:nvPicPr>
        <p:blipFill>
          <a:blip r:embed="rId3">
            <a:extLst/>
          </a:blip>
          <a:stretch>
            <a:fillRect/>
          </a:stretch>
        </p:blipFill>
        <p:spPr>
          <a:xfrm>
            <a:off x="9816273" y="8175762"/>
            <a:ext cx="2961265" cy="1480636"/>
          </a:xfrm>
          <a:prstGeom prst="rect">
            <a:avLst/>
          </a:prstGeom>
          <a:ln w="12700">
            <a:miter lim="400000"/>
          </a:ln>
        </p:spPr>
      </p:pic>
      <p:sp>
        <p:nvSpPr>
          <p:cNvPr id="215" name="Title Text"/>
          <p:cNvSpPr>
            <a:spLocks noGrp="1"/>
          </p:cNvSpPr>
          <p:nvPr>
            <p:ph type="title"/>
          </p:nvPr>
        </p:nvSpPr>
        <p:spPr>
          <a:xfrm>
            <a:off x="2549032" y="6827519"/>
            <a:ext cx="7802883" cy="806028"/>
          </a:xfrm>
          <a:prstGeom prst="rect">
            <a:avLst/>
          </a:prstGeom>
        </p:spPr>
        <p:txBody>
          <a:bodyPr lIns="45718" tIns="45718" rIns="45718" bIns="45718" anchor="b"/>
          <a:lstStyle>
            <a:lvl1pPr algn="l" defTabSz="1300459">
              <a:defRPr sz="2800" b="1">
                <a:latin typeface="Calibri"/>
                <a:ea typeface="Calibri"/>
                <a:cs typeface="Calibri"/>
                <a:sym typeface="Calibri"/>
              </a:defRPr>
            </a:lvl1pPr>
          </a:lstStyle>
          <a:p>
            <a:r>
              <a:t>Title Text</a:t>
            </a:r>
          </a:p>
        </p:txBody>
      </p:sp>
      <p:sp>
        <p:nvSpPr>
          <p:cNvPr id="216" name="Shape 101"/>
          <p:cNvSpPr>
            <a:spLocks noGrp="1"/>
          </p:cNvSpPr>
          <p:nvPr>
            <p:ph type="pic" sz="half" idx="13"/>
          </p:nvPr>
        </p:nvSpPr>
        <p:spPr>
          <a:xfrm>
            <a:off x="2549032" y="871502"/>
            <a:ext cx="7802883" cy="5852160"/>
          </a:xfrm>
          <a:prstGeom prst="rect">
            <a:avLst/>
          </a:prstGeom>
        </p:spPr>
        <p:txBody>
          <a:bodyPr lIns="91439" tIns="45719" rIns="91439" bIns="45719" anchor="t">
            <a:noAutofit/>
          </a:bodyPr>
          <a:lstStyle/>
          <a:p>
            <a:endParaRPr/>
          </a:p>
        </p:txBody>
      </p:sp>
      <p:sp>
        <p:nvSpPr>
          <p:cNvPr id="217" name="Body Level One…"/>
          <p:cNvSpPr>
            <a:spLocks noGrp="1"/>
          </p:cNvSpPr>
          <p:nvPr>
            <p:ph type="body" sz="quarter" idx="1"/>
          </p:nvPr>
        </p:nvSpPr>
        <p:spPr>
          <a:xfrm>
            <a:off x="2549032" y="7633547"/>
            <a:ext cx="7802883" cy="1144695"/>
          </a:xfrm>
          <a:prstGeom prst="rect">
            <a:avLst/>
          </a:prstGeom>
        </p:spPr>
        <p:txBody>
          <a:bodyPr lIns="45718" tIns="45718" rIns="45718" bIns="45718" anchor="t"/>
          <a:lstStyle>
            <a:lvl1pPr defTabSz="1300459">
              <a:spcBef>
                <a:spcPts val="400"/>
              </a:spcBef>
              <a:defRPr sz="1900">
                <a:latin typeface="Calibri"/>
                <a:ea typeface="Calibri"/>
                <a:cs typeface="Calibri"/>
                <a:sym typeface="Calibri"/>
              </a:defRPr>
            </a:lvl1pPr>
            <a:lvl2pPr marL="0" indent="0" defTabSz="1300459">
              <a:spcBef>
                <a:spcPts val="400"/>
              </a:spcBef>
              <a:buSzTx/>
              <a:buNone/>
              <a:defRPr sz="1900">
                <a:latin typeface="Calibri"/>
                <a:ea typeface="Calibri"/>
                <a:cs typeface="Calibri"/>
                <a:sym typeface="Calibri"/>
              </a:defRPr>
            </a:lvl2pPr>
            <a:lvl3pPr marL="0" indent="0" defTabSz="1300459">
              <a:spcBef>
                <a:spcPts val="400"/>
              </a:spcBef>
              <a:buSzTx/>
              <a:buNone/>
              <a:defRPr sz="1900">
                <a:latin typeface="Calibri"/>
                <a:ea typeface="Calibri"/>
                <a:cs typeface="Calibri"/>
                <a:sym typeface="Calibri"/>
              </a:defRPr>
            </a:lvl3pPr>
            <a:lvl4pPr marL="0" indent="0" defTabSz="1300459">
              <a:spcBef>
                <a:spcPts val="400"/>
              </a:spcBef>
              <a:buSzTx/>
              <a:buNone/>
              <a:defRPr sz="1900">
                <a:latin typeface="Calibri"/>
                <a:ea typeface="Calibri"/>
                <a:cs typeface="Calibri"/>
                <a:sym typeface="Calibri"/>
              </a:defRPr>
            </a:lvl4pPr>
            <a:lvl5pPr marL="0" indent="0" defTabSz="1300459">
              <a:spcBef>
                <a:spcPts val="400"/>
              </a:spcBef>
              <a:buSzTx/>
              <a:buNone/>
              <a:defRPr sz="1900">
                <a:latin typeface="Calibri"/>
                <a:ea typeface="Calibri"/>
                <a:cs typeface="Calibri"/>
                <a:sym typeface="Calibri"/>
              </a:defRPr>
            </a:lvl5pPr>
          </a:lstStyle>
          <a:p>
            <a:r>
              <a:t>Body Level One</a:t>
            </a:r>
          </a:p>
          <a:p>
            <a:pPr lvl="1"/>
            <a:r>
              <a:t>Body Level Two</a:t>
            </a:r>
          </a:p>
          <a:p>
            <a:pPr lvl="2"/>
            <a:r>
              <a:t>Body Level Three</a:t>
            </a:r>
          </a:p>
          <a:p>
            <a:pPr lvl="3"/>
            <a:r>
              <a:t>Body Level Four</a:t>
            </a:r>
          </a:p>
          <a:p>
            <a:pPr lvl="4"/>
            <a:r>
              <a:t>Body Level Five</a:t>
            </a:r>
          </a:p>
        </p:txBody>
      </p:sp>
      <p:sp>
        <p:nvSpPr>
          <p:cNvPr id="218" name="Slide Number"/>
          <p:cNvSpPr>
            <a:spLocks noGrp="1"/>
          </p:cNvSpPr>
          <p:nvPr>
            <p:ph type="sldNum" sz="quarter" idx="2"/>
          </p:nvPr>
        </p:nvSpPr>
        <p:spPr>
          <a:xfrm>
            <a:off x="12010277" y="9127068"/>
            <a:ext cx="344286" cy="345439"/>
          </a:xfrm>
          <a:prstGeom prst="rect">
            <a:avLst/>
          </a:prstGeom>
        </p:spPr>
        <p:txBody>
          <a:bodyPr lIns="45718" tIns="45718" rIns="45718" bIns="45718" anchor="ctr"/>
          <a:lstStyle>
            <a:lvl1pPr algn="r">
              <a:defRPr sz="1700">
                <a:solidFill>
                  <a:srgbClr val="888888"/>
                </a:solidFill>
                <a:latin typeface="+mj-lt"/>
                <a:ea typeface="+mj-ea"/>
                <a:cs typeface="+mj-cs"/>
                <a:sym typeface="Helvetica"/>
              </a:defRPr>
            </a:lvl1pPr>
          </a:lstStyle>
          <a:p>
            <a:fld id="{86CB4B4D-7CA3-9044-876B-883B54F8677D}" type="slidenum">
              <a:t>‹#›</a:t>
            </a:fld>
            <a:endParaRPr/>
          </a:p>
        </p:txBody>
      </p:sp>
    </p:spTree>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name="Title and Vertical Text">
    <p:spTree>
      <p:nvGrpSpPr>
        <p:cNvPr id="1" name=""/>
        <p:cNvGrpSpPr/>
        <p:nvPr/>
      </p:nvGrpSpPr>
      <p:grpSpPr>
        <a:xfrm>
          <a:off x="0" y="0"/>
          <a:ext cx="0" cy="0"/>
          <a:chOff x="0" y="0"/>
          <a:chExt cx="0" cy="0"/>
        </a:xfrm>
      </p:grpSpPr>
      <p:pic>
        <p:nvPicPr>
          <p:cNvPr id="225" name="image1.jpeg" descr="image1.jpeg"/>
          <p:cNvPicPr>
            <a:picLocks noChangeAspect="1"/>
          </p:cNvPicPr>
          <p:nvPr/>
        </p:nvPicPr>
        <p:blipFill>
          <a:blip r:embed="rId2">
            <a:extLst/>
          </a:blip>
          <a:stretch>
            <a:fillRect/>
          </a:stretch>
        </p:blipFill>
        <p:spPr>
          <a:xfrm>
            <a:off x="255306" y="8051551"/>
            <a:ext cx="2867520" cy="1433763"/>
          </a:xfrm>
          <a:prstGeom prst="rect">
            <a:avLst/>
          </a:prstGeom>
          <a:ln w="12700">
            <a:miter lim="400000"/>
          </a:ln>
        </p:spPr>
      </p:pic>
      <p:pic>
        <p:nvPicPr>
          <p:cNvPr id="226" name="image2.png" descr="image2.png"/>
          <p:cNvPicPr>
            <a:picLocks noChangeAspect="1"/>
          </p:cNvPicPr>
          <p:nvPr/>
        </p:nvPicPr>
        <p:blipFill>
          <a:blip r:embed="rId3">
            <a:extLst/>
          </a:blip>
          <a:stretch>
            <a:fillRect/>
          </a:stretch>
        </p:blipFill>
        <p:spPr>
          <a:xfrm>
            <a:off x="9816273" y="8175762"/>
            <a:ext cx="2961265" cy="1480636"/>
          </a:xfrm>
          <a:prstGeom prst="rect">
            <a:avLst/>
          </a:prstGeom>
          <a:ln w="12700">
            <a:miter lim="400000"/>
          </a:ln>
        </p:spPr>
      </p:pic>
      <p:sp>
        <p:nvSpPr>
          <p:cNvPr id="227" name="Title Text"/>
          <p:cNvSpPr>
            <a:spLocks noGrp="1"/>
          </p:cNvSpPr>
          <p:nvPr>
            <p:ph type="title"/>
          </p:nvPr>
        </p:nvSpPr>
        <p:spPr>
          <a:xfrm>
            <a:off x="650240" y="390596"/>
            <a:ext cx="11704320" cy="1625602"/>
          </a:xfrm>
          <a:prstGeom prst="rect">
            <a:avLst/>
          </a:prstGeom>
        </p:spPr>
        <p:txBody>
          <a:bodyPr lIns="45718" tIns="45718" rIns="45718" bIns="45718"/>
          <a:lstStyle>
            <a:lvl1pPr defTabSz="1300459">
              <a:defRPr sz="6200">
                <a:latin typeface="Calibri"/>
                <a:ea typeface="Calibri"/>
                <a:cs typeface="Calibri"/>
                <a:sym typeface="Calibri"/>
              </a:defRPr>
            </a:lvl1pPr>
          </a:lstStyle>
          <a:p>
            <a:r>
              <a:t>Title Text</a:t>
            </a:r>
          </a:p>
        </p:txBody>
      </p:sp>
      <p:sp>
        <p:nvSpPr>
          <p:cNvPr id="228" name="Body Level One…"/>
          <p:cNvSpPr>
            <a:spLocks noGrp="1"/>
          </p:cNvSpPr>
          <p:nvPr>
            <p:ph type="body" idx="1"/>
          </p:nvPr>
        </p:nvSpPr>
        <p:spPr>
          <a:xfrm>
            <a:off x="650240" y="2275840"/>
            <a:ext cx="11704320" cy="6436926"/>
          </a:xfrm>
          <a:prstGeom prst="rect">
            <a:avLst/>
          </a:prstGeom>
        </p:spPr>
        <p:txBody>
          <a:bodyPr lIns="45718" tIns="45718" rIns="45718" bIns="45718" anchor="t"/>
          <a:lstStyle>
            <a:lvl1pPr defTabSz="1300459">
              <a:spcBef>
                <a:spcPts val="900"/>
              </a:spcBef>
              <a:buFont typeface="Arial"/>
              <a:defRPr sz="4500">
                <a:latin typeface="Calibri"/>
                <a:ea typeface="Calibri"/>
                <a:cs typeface="Calibri"/>
                <a:sym typeface="Calibri"/>
              </a:defRPr>
            </a:lvl1pPr>
            <a:lvl2pPr marL="1114678" indent="-464448" defTabSz="1300459">
              <a:spcBef>
                <a:spcPts val="900"/>
              </a:spcBef>
              <a:buSzPct val="100000"/>
              <a:buFont typeface="Arial"/>
              <a:buChar char="–"/>
              <a:defRPr sz="4500">
                <a:latin typeface="Calibri"/>
                <a:ea typeface="Calibri"/>
                <a:cs typeface="Calibri"/>
                <a:sym typeface="Calibri"/>
              </a:defRPr>
            </a:lvl2pPr>
            <a:lvl3pPr marL="1733945" indent="-433487" defTabSz="1300459">
              <a:spcBef>
                <a:spcPts val="900"/>
              </a:spcBef>
              <a:buSzPct val="100000"/>
              <a:buFont typeface="Arial"/>
              <a:defRPr sz="4500">
                <a:latin typeface="Calibri"/>
                <a:ea typeface="Calibri"/>
                <a:cs typeface="Calibri"/>
                <a:sym typeface="Calibri"/>
              </a:defRPr>
            </a:lvl3pPr>
            <a:lvl4pPr marL="2470873" indent="-520183" defTabSz="1300459">
              <a:spcBef>
                <a:spcPts val="900"/>
              </a:spcBef>
              <a:buSzPct val="100000"/>
              <a:buFont typeface="Arial"/>
              <a:buChar char="–"/>
              <a:defRPr sz="4500">
                <a:latin typeface="Calibri"/>
                <a:ea typeface="Calibri"/>
                <a:cs typeface="Calibri"/>
                <a:sym typeface="Calibri"/>
              </a:defRPr>
            </a:lvl4pPr>
            <a:lvl5pPr marL="3121103" indent="-520183" defTabSz="1300459">
              <a:spcBef>
                <a:spcPts val="900"/>
              </a:spcBef>
              <a:buSzPct val="100000"/>
              <a:buFont typeface="Arial"/>
              <a:buChar char="»"/>
              <a:defRPr sz="4500">
                <a:latin typeface="Calibri"/>
                <a:ea typeface="Calibri"/>
                <a:cs typeface="Calibri"/>
                <a:sym typeface="Calibri"/>
              </a:defRPr>
            </a:lvl5pPr>
          </a:lstStyle>
          <a:p>
            <a:r>
              <a:t>Body Level One</a:t>
            </a:r>
          </a:p>
          <a:p>
            <a:pPr lvl="1"/>
            <a:r>
              <a:t>Body Level Two</a:t>
            </a:r>
          </a:p>
          <a:p>
            <a:pPr lvl="2"/>
            <a:r>
              <a:t>Body Level Three</a:t>
            </a:r>
          </a:p>
          <a:p>
            <a:pPr lvl="3"/>
            <a:r>
              <a:t>Body Level Four</a:t>
            </a:r>
          </a:p>
          <a:p>
            <a:pPr lvl="4"/>
            <a:r>
              <a:t>Body Level Five</a:t>
            </a:r>
          </a:p>
        </p:txBody>
      </p:sp>
      <p:sp>
        <p:nvSpPr>
          <p:cNvPr id="229" name="Slide Number"/>
          <p:cNvSpPr>
            <a:spLocks noGrp="1"/>
          </p:cNvSpPr>
          <p:nvPr>
            <p:ph type="sldNum" sz="quarter" idx="2"/>
          </p:nvPr>
        </p:nvSpPr>
        <p:spPr>
          <a:xfrm>
            <a:off x="12010277" y="9127068"/>
            <a:ext cx="344286" cy="345439"/>
          </a:xfrm>
          <a:prstGeom prst="rect">
            <a:avLst/>
          </a:prstGeom>
        </p:spPr>
        <p:txBody>
          <a:bodyPr lIns="45718" tIns="45718" rIns="45718" bIns="45718" anchor="ctr"/>
          <a:lstStyle>
            <a:lvl1pPr algn="r">
              <a:defRPr sz="1700">
                <a:solidFill>
                  <a:srgbClr val="888888"/>
                </a:solidFill>
                <a:latin typeface="+mj-lt"/>
                <a:ea typeface="+mj-ea"/>
                <a:cs typeface="+mj-cs"/>
                <a:sym typeface="Helvetica"/>
              </a:defRPr>
            </a:lvl1pPr>
          </a:lstStyle>
          <a:p>
            <a:fld id="{86CB4B4D-7CA3-9044-876B-883B54F8677D}" type="slidenum">
              <a:t>‹#›</a:t>
            </a:fld>
            <a:endParaRPr/>
          </a:p>
        </p:txBody>
      </p:sp>
    </p:spTree>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type="tx">
  <p:cSld name="Vertical Title and Text">
    <p:spTree>
      <p:nvGrpSpPr>
        <p:cNvPr id="1" name=""/>
        <p:cNvGrpSpPr/>
        <p:nvPr/>
      </p:nvGrpSpPr>
      <p:grpSpPr>
        <a:xfrm>
          <a:off x="0" y="0"/>
          <a:ext cx="0" cy="0"/>
          <a:chOff x="0" y="0"/>
          <a:chExt cx="0" cy="0"/>
        </a:xfrm>
      </p:grpSpPr>
      <p:pic>
        <p:nvPicPr>
          <p:cNvPr id="236" name="image1.jpeg" descr="image1.jpeg"/>
          <p:cNvPicPr>
            <a:picLocks noChangeAspect="1"/>
          </p:cNvPicPr>
          <p:nvPr/>
        </p:nvPicPr>
        <p:blipFill>
          <a:blip r:embed="rId2">
            <a:extLst/>
          </a:blip>
          <a:stretch>
            <a:fillRect/>
          </a:stretch>
        </p:blipFill>
        <p:spPr>
          <a:xfrm>
            <a:off x="255306" y="8051551"/>
            <a:ext cx="2867520" cy="1433763"/>
          </a:xfrm>
          <a:prstGeom prst="rect">
            <a:avLst/>
          </a:prstGeom>
          <a:ln w="12700">
            <a:miter lim="400000"/>
          </a:ln>
        </p:spPr>
      </p:pic>
      <p:pic>
        <p:nvPicPr>
          <p:cNvPr id="237" name="image2.png" descr="image2.png"/>
          <p:cNvPicPr>
            <a:picLocks noChangeAspect="1"/>
          </p:cNvPicPr>
          <p:nvPr/>
        </p:nvPicPr>
        <p:blipFill>
          <a:blip r:embed="rId3">
            <a:extLst/>
          </a:blip>
          <a:stretch>
            <a:fillRect/>
          </a:stretch>
        </p:blipFill>
        <p:spPr>
          <a:xfrm>
            <a:off x="9816273" y="8175762"/>
            <a:ext cx="2961265" cy="1480636"/>
          </a:xfrm>
          <a:prstGeom prst="rect">
            <a:avLst/>
          </a:prstGeom>
          <a:ln w="12700">
            <a:miter lim="400000"/>
          </a:ln>
        </p:spPr>
      </p:pic>
      <p:sp>
        <p:nvSpPr>
          <p:cNvPr id="238" name="Title Text"/>
          <p:cNvSpPr>
            <a:spLocks noGrp="1"/>
          </p:cNvSpPr>
          <p:nvPr>
            <p:ph type="title"/>
          </p:nvPr>
        </p:nvSpPr>
        <p:spPr>
          <a:xfrm>
            <a:off x="9428480" y="390595"/>
            <a:ext cx="2926081" cy="8322172"/>
          </a:xfrm>
          <a:prstGeom prst="rect">
            <a:avLst/>
          </a:prstGeom>
        </p:spPr>
        <p:txBody>
          <a:bodyPr lIns="45718" tIns="45718" rIns="45718" bIns="45718"/>
          <a:lstStyle>
            <a:lvl1pPr defTabSz="1300459">
              <a:defRPr sz="6200">
                <a:latin typeface="Calibri"/>
                <a:ea typeface="Calibri"/>
                <a:cs typeface="Calibri"/>
                <a:sym typeface="Calibri"/>
              </a:defRPr>
            </a:lvl1pPr>
          </a:lstStyle>
          <a:p>
            <a:r>
              <a:t>Title Text</a:t>
            </a:r>
          </a:p>
        </p:txBody>
      </p:sp>
      <p:sp>
        <p:nvSpPr>
          <p:cNvPr id="239" name="Body Level One…"/>
          <p:cNvSpPr>
            <a:spLocks noGrp="1"/>
          </p:cNvSpPr>
          <p:nvPr>
            <p:ph type="body" idx="1"/>
          </p:nvPr>
        </p:nvSpPr>
        <p:spPr>
          <a:xfrm>
            <a:off x="650240" y="390595"/>
            <a:ext cx="8561493" cy="8322172"/>
          </a:xfrm>
          <a:prstGeom prst="rect">
            <a:avLst/>
          </a:prstGeom>
        </p:spPr>
        <p:txBody>
          <a:bodyPr lIns="45718" tIns="45718" rIns="45718" bIns="45718" anchor="t"/>
          <a:lstStyle>
            <a:lvl1pPr defTabSz="1300459">
              <a:spcBef>
                <a:spcPts val="900"/>
              </a:spcBef>
              <a:buFont typeface="Arial"/>
              <a:defRPr sz="4500">
                <a:latin typeface="Calibri"/>
                <a:ea typeface="Calibri"/>
                <a:cs typeface="Calibri"/>
                <a:sym typeface="Calibri"/>
              </a:defRPr>
            </a:lvl1pPr>
            <a:lvl2pPr marL="1114678" indent="-464448" defTabSz="1300459">
              <a:spcBef>
                <a:spcPts val="900"/>
              </a:spcBef>
              <a:buSzPct val="100000"/>
              <a:buFont typeface="Arial"/>
              <a:buChar char="–"/>
              <a:defRPr sz="4500">
                <a:latin typeface="Calibri"/>
                <a:ea typeface="Calibri"/>
                <a:cs typeface="Calibri"/>
                <a:sym typeface="Calibri"/>
              </a:defRPr>
            </a:lvl2pPr>
            <a:lvl3pPr marL="1733945" indent="-433487" defTabSz="1300459">
              <a:spcBef>
                <a:spcPts val="900"/>
              </a:spcBef>
              <a:buSzPct val="100000"/>
              <a:buFont typeface="Arial"/>
              <a:defRPr sz="4500">
                <a:latin typeface="Calibri"/>
                <a:ea typeface="Calibri"/>
                <a:cs typeface="Calibri"/>
                <a:sym typeface="Calibri"/>
              </a:defRPr>
            </a:lvl3pPr>
            <a:lvl4pPr marL="2470873" indent="-520183" defTabSz="1300459">
              <a:spcBef>
                <a:spcPts val="900"/>
              </a:spcBef>
              <a:buSzPct val="100000"/>
              <a:buFont typeface="Arial"/>
              <a:buChar char="–"/>
              <a:defRPr sz="4500">
                <a:latin typeface="Calibri"/>
                <a:ea typeface="Calibri"/>
                <a:cs typeface="Calibri"/>
                <a:sym typeface="Calibri"/>
              </a:defRPr>
            </a:lvl4pPr>
            <a:lvl5pPr marL="3121103" indent="-520183" defTabSz="1300459">
              <a:spcBef>
                <a:spcPts val="900"/>
              </a:spcBef>
              <a:buSzPct val="100000"/>
              <a:buFont typeface="Arial"/>
              <a:buChar char="»"/>
              <a:defRPr sz="4500">
                <a:latin typeface="Calibri"/>
                <a:ea typeface="Calibri"/>
                <a:cs typeface="Calibri"/>
                <a:sym typeface="Calibri"/>
              </a:defRPr>
            </a:lvl5pPr>
          </a:lstStyle>
          <a:p>
            <a:r>
              <a:t>Body Level One</a:t>
            </a:r>
          </a:p>
          <a:p>
            <a:pPr lvl="1"/>
            <a:r>
              <a:t>Body Level Two</a:t>
            </a:r>
          </a:p>
          <a:p>
            <a:pPr lvl="2"/>
            <a:r>
              <a:t>Body Level Three</a:t>
            </a:r>
          </a:p>
          <a:p>
            <a:pPr lvl="3"/>
            <a:r>
              <a:t>Body Level Four</a:t>
            </a:r>
          </a:p>
          <a:p>
            <a:pPr lvl="4"/>
            <a:r>
              <a:t>Body Level Five</a:t>
            </a:r>
          </a:p>
        </p:txBody>
      </p:sp>
      <p:sp>
        <p:nvSpPr>
          <p:cNvPr id="240" name="Slide Number"/>
          <p:cNvSpPr>
            <a:spLocks noGrp="1"/>
          </p:cNvSpPr>
          <p:nvPr>
            <p:ph type="sldNum" sz="quarter" idx="2"/>
          </p:nvPr>
        </p:nvSpPr>
        <p:spPr>
          <a:xfrm>
            <a:off x="12010277" y="9127068"/>
            <a:ext cx="344286" cy="345439"/>
          </a:xfrm>
          <a:prstGeom prst="rect">
            <a:avLst/>
          </a:prstGeom>
        </p:spPr>
        <p:txBody>
          <a:bodyPr lIns="45718" tIns="45718" rIns="45718" bIns="45718" anchor="ctr"/>
          <a:lstStyle>
            <a:lvl1pPr algn="r">
              <a:defRPr sz="1700">
                <a:solidFill>
                  <a:srgbClr val="888888"/>
                </a:solidFill>
                <a:latin typeface="+mj-lt"/>
                <a:ea typeface="+mj-ea"/>
                <a:cs typeface="+mj-cs"/>
                <a:sym typeface="Helvetica"/>
              </a:defRPr>
            </a:lvl1pPr>
          </a:lstStyle>
          <a:p>
            <a:fld id="{86CB4B4D-7CA3-9044-876B-883B54F8677D}" type="slidenum">
              <a:t>‹#›</a:t>
            </a:fld>
            <a:endParaRPr/>
          </a:p>
        </p:txBody>
      </p:sp>
    </p:spTree>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type="tx">
  <p:cSld name="Custom Layout">
    <p:spTree>
      <p:nvGrpSpPr>
        <p:cNvPr id="1" name=""/>
        <p:cNvGrpSpPr/>
        <p:nvPr/>
      </p:nvGrpSpPr>
      <p:grpSpPr>
        <a:xfrm>
          <a:off x="0" y="0"/>
          <a:ext cx="0" cy="0"/>
          <a:chOff x="0" y="0"/>
          <a:chExt cx="0" cy="0"/>
        </a:xfrm>
      </p:grpSpPr>
      <p:pic>
        <p:nvPicPr>
          <p:cNvPr id="247" name="image1.jpeg" descr="image1.jpeg"/>
          <p:cNvPicPr>
            <a:picLocks noChangeAspect="1"/>
          </p:cNvPicPr>
          <p:nvPr/>
        </p:nvPicPr>
        <p:blipFill>
          <a:blip r:embed="rId2">
            <a:extLst/>
          </a:blip>
          <a:stretch>
            <a:fillRect/>
          </a:stretch>
        </p:blipFill>
        <p:spPr>
          <a:xfrm>
            <a:off x="255306" y="8051551"/>
            <a:ext cx="2867520" cy="1433763"/>
          </a:xfrm>
          <a:prstGeom prst="rect">
            <a:avLst/>
          </a:prstGeom>
          <a:ln w="12700">
            <a:miter lim="400000"/>
          </a:ln>
        </p:spPr>
      </p:pic>
      <p:pic>
        <p:nvPicPr>
          <p:cNvPr id="248" name="image2.png" descr="image2.png"/>
          <p:cNvPicPr>
            <a:picLocks noChangeAspect="1"/>
          </p:cNvPicPr>
          <p:nvPr/>
        </p:nvPicPr>
        <p:blipFill>
          <a:blip r:embed="rId3">
            <a:extLst/>
          </a:blip>
          <a:stretch>
            <a:fillRect/>
          </a:stretch>
        </p:blipFill>
        <p:spPr>
          <a:xfrm>
            <a:off x="9816273" y="8175762"/>
            <a:ext cx="2961265" cy="1480636"/>
          </a:xfrm>
          <a:prstGeom prst="rect">
            <a:avLst/>
          </a:prstGeom>
          <a:ln w="12700">
            <a:miter lim="400000"/>
          </a:ln>
        </p:spPr>
      </p:pic>
      <p:sp>
        <p:nvSpPr>
          <p:cNvPr id="249" name="Title Text"/>
          <p:cNvSpPr>
            <a:spLocks noGrp="1"/>
          </p:cNvSpPr>
          <p:nvPr>
            <p:ph type="title"/>
          </p:nvPr>
        </p:nvSpPr>
        <p:spPr>
          <a:xfrm>
            <a:off x="650240" y="390596"/>
            <a:ext cx="11704320" cy="1625602"/>
          </a:xfrm>
          <a:prstGeom prst="rect">
            <a:avLst/>
          </a:prstGeom>
        </p:spPr>
        <p:txBody>
          <a:bodyPr lIns="45718" tIns="45718" rIns="45718" bIns="45718"/>
          <a:lstStyle>
            <a:lvl1pPr defTabSz="1300459">
              <a:defRPr sz="6200">
                <a:latin typeface="Calibri"/>
                <a:ea typeface="Calibri"/>
                <a:cs typeface="Calibri"/>
                <a:sym typeface="Calibri"/>
              </a:defRPr>
            </a:lvl1pPr>
          </a:lstStyle>
          <a:p>
            <a:r>
              <a:t>Title Text</a:t>
            </a:r>
          </a:p>
        </p:txBody>
      </p:sp>
      <p:sp>
        <p:nvSpPr>
          <p:cNvPr id="250" name="Slide Number"/>
          <p:cNvSpPr>
            <a:spLocks noGrp="1"/>
          </p:cNvSpPr>
          <p:nvPr>
            <p:ph type="sldNum" sz="quarter" idx="2"/>
          </p:nvPr>
        </p:nvSpPr>
        <p:spPr>
          <a:xfrm>
            <a:off x="12010277" y="9127068"/>
            <a:ext cx="344286" cy="345439"/>
          </a:xfrm>
          <a:prstGeom prst="rect">
            <a:avLst/>
          </a:prstGeom>
        </p:spPr>
        <p:txBody>
          <a:bodyPr lIns="45718" tIns="45718" rIns="45718" bIns="45718" anchor="ctr"/>
          <a:lstStyle>
            <a:lvl1pPr algn="r">
              <a:defRPr sz="1700">
                <a:solidFill>
                  <a:srgbClr val="888888"/>
                </a:solidFill>
                <a:latin typeface="+mj-lt"/>
                <a:ea typeface="+mj-ea"/>
                <a:cs typeface="+mj-cs"/>
                <a:sym typeface="Helvetica"/>
              </a:defRPr>
            </a:lvl1pPr>
          </a:lstStyle>
          <a:p>
            <a:fld id="{86CB4B4D-7CA3-9044-876B-883B54F8677D}" type="slidenum">
              <a:t>‹#›</a:t>
            </a:fld>
            <a:endParaRPr/>
          </a:p>
        </p:txBody>
      </p:sp>
    </p:spTree>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type="tx">
  <p:cSld name="2_Title Slide">
    <p:spTree>
      <p:nvGrpSpPr>
        <p:cNvPr id="1" name=""/>
        <p:cNvGrpSpPr/>
        <p:nvPr/>
      </p:nvGrpSpPr>
      <p:grpSpPr>
        <a:xfrm>
          <a:off x="0" y="0"/>
          <a:ext cx="0" cy="0"/>
          <a:chOff x="0" y="0"/>
          <a:chExt cx="0" cy="0"/>
        </a:xfrm>
      </p:grpSpPr>
      <p:pic>
        <p:nvPicPr>
          <p:cNvPr id="257" name="image1.jpeg" descr="image1.jpeg"/>
          <p:cNvPicPr>
            <a:picLocks noChangeAspect="1"/>
          </p:cNvPicPr>
          <p:nvPr/>
        </p:nvPicPr>
        <p:blipFill>
          <a:blip r:embed="rId2">
            <a:extLst/>
          </a:blip>
          <a:stretch>
            <a:fillRect/>
          </a:stretch>
        </p:blipFill>
        <p:spPr>
          <a:xfrm>
            <a:off x="255306" y="8051551"/>
            <a:ext cx="2867520" cy="1433763"/>
          </a:xfrm>
          <a:prstGeom prst="rect">
            <a:avLst/>
          </a:prstGeom>
          <a:ln w="12700">
            <a:miter lim="400000"/>
          </a:ln>
        </p:spPr>
      </p:pic>
      <p:pic>
        <p:nvPicPr>
          <p:cNvPr id="258" name="image2.png" descr="image2.png"/>
          <p:cNvPicPr>
            <a:picLocks noChangeAspect="1"/>
          </p:cNvPicPr>
          <p:nvPr/>
        </p:nvPicPr>
        <p:blipFill>
          <a:blip r:embed="rId3">
            <a:extLst/>
          </a:blip>
          <a:stretch>
            <a:fillRect/>
          </a:stretch>
        </p:blipFill>
        <p:spPr>
          <a:xfrm>
            <a:off x="9816273" y="8175762"/>
            <a:ext cx="2961265" cy="1480636"/>
          </a:xfrm>
          <a:prstGeom prst="rect">
            <a:avLst/>
          </a:prstGeom>
          <a:ln w="12700">
            <a:miter lim="400000"/>
          </a:ln>
        </p:spPr>
      </p:pic>
      <p:sp>
        <p:nvSpPr>
          <p:cNvPr id="259" name="Shape 144"/>
          <p:cNvSpPr/>
          <p:nvPr/>
        </p:nvSpPr>
        <p:spPr>
          <a:xfrm>
            <a:off x="664949" y="9382902"/>
            <a:ext cx="11674902" cy="1"/>
          </a:xfrm>
          <a:prstGeom prst="line">
            <a:avLst/>
          </a:prstGeom>
          <a:ln>
            <a:solidFill>
              <a:srgbClr val="4F81BD"/>
            </a:solidFill>
          </a:ln>
        </p:spPr>
        <p:txBody>
          <a:bodyPr lIns="45718" tIns="45718" rIns="45718" bIns="45718"/>
          <a:lstStyle/>
          <a:p>
            <a:endParaRPr/>
          </a:p>
        </p:txBody>
      </p:sp>
      <p:sp>
        <p:nvSpPr>
          <p:cNvPr id="260" name="Slide Number"/>
          <p:cNvSpPr>
            <a:spLocks noGrp="1"/>
          </p:cNvSpPr>
          <p:nvPr>
            <p:ph type="sldNum" sz="quarter" idx="2"/>
          </p:nvPr>
        </p:nvSpPr>
        <p:spPr>
          <a:xfrm>
            <a:off x="8975822" y="8867425"/>
            <a:ext cx="344286" cy="345439"/>
          </a:xfrm>
          <a:prstGeom prst="rect">
            <a:avLst/>
          </a:prstGeom>
        </p:spPr>
        <p:txBody>
          <a:bodyPr lIns="45718" tIns="45718" rIns="45718" bIns="45718" anchor="ctr"/>
          <a:lstStyle>
            <a:lvl1pPr algn="r">
              <a:defRPr sz="1700">
                <a:solidFill>
                  <a:srgbClr val="888888"/>
                </a:solidFill>
                <a:latin typeface="+mj-lt"/>
                <a:ea typeface="+mj-ea"/>
                <a:cs typeface="+mj-cs"/>
                <a:sym typeface="Helvetica"/>
              </a:defRPr>
            </a:lvl1p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Title Text"/>
          <p:cNvSpPr>
            <a:spLocks noGrp="1"/>
          </p:cNvSpPr>
          <p:nvPr>
            <p:ph type="title"/>
          </p:nvPr>
        </p:nvSpPr>
        <p:spPr>
          <a:xfrm>
            <a:off x="1270000" y="3225800"/>
            <a:ext cx="10464800" cy="3302000"/>
          </a:xfrm>
          <a:prstGeom prst="rect">
            <a:avLst/>
          </a:prstGeom>
        </p:spPr>
        <p:txBody>
          <a:bodyPr/>
          <a:lstStyle/>
          <a:p>
            <a:r>
              <a:t>Title Text</a:t>
            </a:r>
          </a:p>
        </p:txBody>
      </p:sp>
      <p:sp>
        <p:nvSpPr>
          <p:cNvPr id="31" name="Slide Number"/>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Image"/>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Title Text"/>
          <p:cNvSpPr>
            <a:spLocks noGrp="1"/>
          </p:cNvSpPr>
          <p:nvPr>
            <p:ph type="title"/>
          </p:nvPr>
        </p:nvSpPr>
        <p:spPr>
          <a:xfrm>
            <a:off x="952500" y="635000"/>
            <a:ext cx="5334000" cy="3987800"/>
          </a:xfrm>
          <a:prstGeom prst="rect">
            <a:avLst/>
          </a:prstGeom>
        </p:spPr>
        <p:txBody>
          <a:bodyPr anchor="b"/>
          <a:lstStyle>
            <a:lvl1pPr>
              <a:defRPr sz="6000"/>
            </a:lvl1pPr>
          </a:lstStyle>
          <a:p>
            <a:r>
              <a:t>Title Text</a:t>
            </a:r>
          </a:p>
        </p:txBody>
      </p:sp>
      <p:sp>
        <p:nvSpPr>
          <p:cNvPr id="40" name="Body Level One…"/>
          <p:cNvSpPr>
            <a:spLocks noGrp="1"/>
          </p:cNvSpPr>
          <p:nvPr>
            <p:ph type="body" sz="quarter" idx="1"/>
          </p:nvPr>
        </p:nvSpPr>
        <p:spPr>
          <a:xfrm>
            <a:off x="952500" y="4762500"/>
            <a:ext cx="5334000" cy="4102100"/>
          </a:xfrm>
          <a:prstGeom prst="rect">
            <a:avLst/>
          </a:prstGeom>
        </p:spPr>
        <p:txBody>
          <a:bodyPr anchor="t"/>
          <a:lstStyle>
            <a:lvl1pPr algn="ctr">
              <a:spcBef>
                <a:spcPts val="0"/>
              </a:spcBef>
              <a:defRPr sz="3200"/>
            </a:lvl1pPr>
            <a:lvl2pPr marL="0" indent="0" algn="ctr">
              <a:spcBef>
                <a:spcPts val="0"/>
              </a:spcBef>
              <a:buSzTx/>
              <a:buNone/>
              <a:defRPr sz="3200"/>
            </a:lvl2pPr>
            <a:lvl3pPr marL="0" indent="0" algn="ctr">
              <a:spcBef>
                <a:spcPts val="0"/>
              </a:spcBef>
              <a:buSzTx/>
              <a:buNone/>
              <a:defRPr sz="3200"/>
            </a:lvl3pPr>
            <a:lvl4pPr marL="0" indent="0" algn="ctr">
              <a:spcBef>
                <a:spcPts val="0"/>
              </a:spcBef>
              <a:buSzTx/>
              <a:buNone/>
              <a:defRPr sz="3200"/>
            </a:lvl4pPr>
            <a:lvl5pPr marL="0" indent="0" algn="ctr">
              <a:spcBef>
                <a:spcPts val="0"/>
              </a:spcBef>
              <a:buSzTx/>
              <a:buNone/>
              <a:defRPr sz="3200"/>
            </a:lvl5pPr>
          </a:lstStyle>
          <a:p>
            <a:r>
              <a:t>Body Level One</a:t>
            </a:r>
          </a:p>
          <a:p>
            <a:pPr lvl="1"/>
            <a:r>
              <a:t>Body Level Two</a:t>
            </a:r>
          </a:p>
          <a:p>
            <a:pPr lvl="2"/>
            <a:r>
              <a:t>Body Level Three</a:t>
            </a:r>
          </a:p>
          <a:p>
            <a:pPr lvl="3"/>
            <a:r>
              <a:t>Body Level Four</a:t>
            </a:r>
          </a:p>
          <a:p>
            <a:pPr lvl="4"/>
            <a:r>
              <a:t>Body Level Five</a:t>
            </a:r>
          </a:p>
        </p:txBody>
      </p:sp>
      <p:sp>
        <p:nvSpPr>
          <p:cNvPr id="41" name="Slide Number"/>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8" name="Title Text"/>
          <p:cNvSpPr>
            <a:spLocks noGrp="1"/>
          </p:cNvSpPr>
          <p:nvPr>
            <p:ph type="title"/>
          </p:nvPr>
        </p:nvSpPr>
        <p:spPr>
          <a:prstGeom prst="rect">
            <a:avLst/>
          </a:prstGeom>
        </p:spPr>
        <p:txBody>
          <a:bodyPr/>
          <a:lstStyle/>
          <a:p>
            <a:r>
              <a:t>Title Text</a:t>
            </a:r>
          </a:p>
        </p:txBody>
      </p:sp>
      <p:sp>
        <p:nvSpPr>
          <p:cNvPr id="49" name="Slide Number"/>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Title Text"/>
          <p:cNvSpPr>
            <a:spLocks noGrp="1"/>
          </p:cNvSpPr>
          <p:nvPr>
            <p:ph type="title"/>
          </p:nvPr>
        </p:nvSpPr>
        <p:spPr>
          <a:prstGeom prst="rect">
            <a:avLst/>
          </a:prstGeom>
        </p:spPr>
        <p:txBody>
          <a:bodyPr/>
          <a:lstStyle/>
          <a:p>
            <a:r>
              <a:t>Title Text</a:t>
            </a:r>
          </a:p>
        </p:txBody>
      </p:sp>
      <p:sp>
        <p:nvSpPr>
          <p:cNvPr id="57" name="Body Level One…"/>
          <p:cNvSpPr>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58" name="Slide Number"/>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5" name="Image"/>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Title Text"/>
          <p:cNvSpPr>
            <a:spLocks noGrp="1"/>
          </p:cNvSpPr>
          <p:nvPr>
            <p:ph type="title"/>
          </p:nvPr>
        </p:nvSpPr>
        <p:spPr>
          <a:prstGeom prst="rect">
            <a:avLst/>
          </a:prstGeom>
        </p:spPr>
        <p:txBody>
          <a:bodyPr/>
          <a:lstStyle/>
          <a:p>
            <a:r>
              <a:t>Title Text</a:t>
            </a:r>
          </a:p>
        </p:txBody>
      </p:sp>
      <p:sp>
        <p:nvSpPr>
          <p:cNvPr id="67" name="Body Level One…"/>
          <p:cNvSpPr>
            <a:spLocks noGrp="1"/>
          </p:cNvSpPr>
          <p:nvPr>
            <p:ph type="body" sz="half" idx="1"/>
          </p:nvPr>
        </p:nvSpPr>
        <p:spPr>
          <a:xfrm>
            <a:off x="952500" y="2603500"/>
            <a:ext cx="5334000" cy="6286500"/>
          </a:xfrm>
          <a:prstGeom prst="rect">
            <a:avLst/>
          </a:prstGeom>
        </p:spPr>
        <p:txBody>
          <a:bodyPr/>
          <a:lstStyle>
            <a:lvl1pPr>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Body Level One</a:t>
            </a:r>
          </a:p>
          <a:p>
            <a:pPr lvl="1"/>
            <a:r>
              <a:t>Body Level Two</a:t>
            </a:r>
          </a:p>
          <a:p>
            <a:pPr lvl="2"/>
            <a:r>
              <a:t>Body Level Three</a:t>
            </a:r>
          </a:p>
          <a:p>
            <a:pPr lvl="3"/>
            <a:r>
              <a:t>Body Level Four</a:t>
            </a:r>
          </a:p>
          <a:p>
            <a:pPr lvl="4"/>
            <a:r>
              <a:t>Body Level Five</a:t>
            </a:r>
          </a:p>
        </p:txBody>
      </p:sp>
      <p:sp>
        <p:nvSpPr>
          <p:cNvPr id="68" name="Slide Number"/>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5" name="Body Level One…"/>
          <p:cNvSpPr>
            <a:spLocks noGrp="1"/>
          </p:cNvSpPr>
          <p:nvPr>
            <p:ph type="body" idx="1"/>
          </p:nvPr>
        </p:nvSpPr>
        <p:spPr>
          <a:xfrm>
            <a:off x="952500" y="1270000"/>
            <a:ext cx="11099800" cy="7213600"/>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6" name="Slide Number"/>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Image"/>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Image"/>
          <p:cNvSpPr>
            <a:spLocks noGrp="1"/>
          </p:cNvSpPr>
          <p:nvPr>
            <p:ph type="pic" sz="quarter" idx="14"/>
          </p:nvPr>
        </p:nvSpPr>
        <p:spPr>
          <a:xfrm>
            <a:off x="6724518" y="889000"/>
            <a:ext cx="5334002" cy="3771900"/>
          </a:xfrm>
          <a:prstGeom prst="rect">
            <a:avLst/>
          </a:prstGeom>
        </p:spPr>
        <p:txBody>
          <a:bodyPr lIns="91439" tIns="45719" rIns="91439" bIns="45719" anchor="t">
            <a:noAutofit/>
          </a:bodyPr>
          <a:lstStyle/>
          <a:p>
            <a:endParaRPr/>
          </a:p>
        </p:txBody>
      </p:sp>
      <p:sp>
        <p:nvSpPr>
          <p:cNvPr id="85" name="Image"/>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lide Number"/>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Title Text</a:t>
            </a:r>
          </a:p>
        </p:txBody>
      </p:sp>
      <p:sp>
        <p:nvSpPr>
          <p:cNvPr id="3" name="Body Level One…"/>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Helvetica Light"/>
          <a:ea typeface="Helvetica Light"/>
          <a:cs typeface="Helvetica Light"/>
          <a:sym typeface="Helvetica Light"/>
        </a:defRPr>
      </a:lvl1pPr>
      <a:lvl2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Helvetica Light"/>
          <a:ea typeface="Helvetica Light"/>
          <a:cs typeface="Helvetica Light"/>
          <a:sym typeface="Helvetica Light"/>
        </a:defRPr>
      </a:lvl2pPr>
      <a:lvl3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Helvetica Light"/>
          <a:ea typeface="Helvetica Light"/>
          <a:cs typeface="Helvetica Light"/>
          <a:sym typeface="Helvetica Light"/>
        </a:defRPr>
      </a:lvl3pPr>
      <a:lvl4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Helvetica Light"/>
          <a:ea typeface="Helvetica Light"/>
          <a:cs typeface="Helvetica Light"/>
          <a:sym typeface="Helvetica Light"/>
        </a:defRPr>
      </a:lvl4pPr>
      <a:lvl5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Helvetica Light"/>
          <a:ea typeface="Helvetica Light"/>
          <a:cs typeface="Helvetica Light"/>
          <a:sym typeface="Helvetica Light"/>
        </a:defRPr>
      </a:lvl5pPr>
      <a:lvl6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Helvetica Light"/>
          <a:ea typeface="Helvetica Light"/>
          <a:cs typeface="Helvetica Light"/>
          <a:sym typeface="Helvetica Light"/>
        </a:defRPr>
      </a:lvl6pPr>
      <a:lvl7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Helvetica Light"/>
          <a:ea typeface="Helvetica Light"/>
          <a:cs typeface="Helvetica Light"/>
          <a:sym typeface="Helvetica Light"/>
        </a:defRPr>
      </a:lvl7pPr>
      <a:lvl8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Helvetica Light"/>
          <a:ea typeface="Helvetica Light"/>
          <a:cs typeface="Helvetica Light"/>
          <a:sym typeface="Helvetica Light"/>
        </a:defRPr>
      </a:lvl8pPr>
      <a:lvl9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Helvetica Light"/>
          <a:ea typeface="Helvetica Light"/>
          <a:cs typeface="Helvetica Light"/>
          <a:sym typeface="Helvetica Light"/>
        </a:defRPr>
      </a:lvl9pPr>
    </p:titleStyle>
    <p:bodyStyle>
      <a:lvl1pPr marL="0" marR="0" indent="0" algn="l" defTabSz="584200" rtl="0" latinLnBrk="0">
        <a:lnSpc>
          <a:spcPct val="100000"/>
        </a:lnSpc>
        <a:spcBef>
          <a:spcPts val="4200"/>
        </a:spcBef>
        <a:spcAft>
          <a:spcPts val="0"/>
        </a:spcAft>
        <a:buClrTx/>
        <a:buSzTx/>
        <a:buFontTx/>
        <a:buNone/>
        <a:tabLst/>
        <a:defRPr sz="3600" b="0" i="0" u="none" strike="noStrike" cap="none" spc="0" baseline="0">
          <a:ln>
            <a:noFill/>
          </a:ln>
          <a:solidFill>
            <a:srgbClr val="000000"/>
          </a:solidFill>
          <a:uFillTx/>
          <a:latin typeface="Helvetica Light"/>
          <a:ea typeface="Helvetica Light"/>
          <a:cs typeface="Helvetica Light"/>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Helvetica Light"/>
          <a:ea typeface="Helvetica Light"/>
          <a:cs typeface="Helvetica Light"/>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Helvetica Light"/>
          <a:ea typeface="Helvetica Light"/>
          <a:cs typeface="Helvetica Light"/>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Helvetica Light"/>
          <a:ea typeface="Helvetica Light"/>
          <a:cs typeface="Helvetica Light"/>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Helvetica Light"/>
          <a:ea typeface="Helvetica Light"/>
          <a:cs typeface="Helvetica Light"/>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Helvetica Light"/>
          <a:ea typeface="Helvetica Light"/>
          <a:cs typeface="Helvetica Light"/>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Helvetica Light"/>
          <a:ea typeface="Helvetica Light"/>
          <a:cs typeface="Helvetica Light"/>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Helvetica Light"/>
          <a:ea typeface="Helvetica Light"/>
          <a:cs typeface="Helvetica Light"/>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Helvetica Light"/>
          <a:ea typeface="Helvetica Light"/>
          <a:cs typeface="Helvetica Light"/>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3.xml"/><Relationship Id="rId4" Type="http://schemas.openxmlformats.org/officeDocument/2006/relationships/image" Target="../media/image33.jpeg"/></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3.xml"/><Relationship Id="rId5" Type="http://schemas.openxmlformats.org/officeDocument/2006/relationships/image" Target="../media/image9.png"/><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5.pn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38.png"/><Relationship Id="rId2" Type="http://schemas.openxmlformats.org/officeDocument/2006/relationships/image" Target="../media/image5.jpeg"/><Relationship Id="rId1" Type="http://schemas.openxmlformats.org/officeDocument/2006/relationships/slideLayout" Target="../slideLayouts/slideLayout6.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37.jpeg"/></Relationships>
</file>

<file path=ppt/slides/_rels/slide3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5.jpeg"/><Relationship Id="rId1" Type="http://schemas.openxmlformats.org/officeDocument/2006/relationships/slideLayout" Target="../slideLayouts/slideLayout7.xml"/><Relationship Id="rId4" Type="http://schemas.openxmlformats.org/officeDocument/2006/relationships/image" Target="../media/image41.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42.tif"/><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3.xml"/><Relationship Id="rId5" Type="http://schemas.openxmlformats.org/officeDocument/2006/relationships/image" Target="../media/image13.jpeg"/><Relationship Id="rId4" Type="http://schemas.openxmlformats.org/officeDocument/2006/relationships/image" Target="../media/image12.jpeg"/></Relationships>
</file>

<file path=ppt/slides/_rels/slide4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5.jpeg"/><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7.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4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tif"/><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17.xml"/></Relationships>
</file>

<file path=ppt/slides/_rels/slide48.xml.rels><?xml version="1.0" encoding="UTF-8" standalone="yes"?>
<Relationships xmlns="http://schemas.openxmlformats.org/package/2006/relationships"><Relationship Id="rId2" Type="http://schemas.openxmlformats.org/officeDocument/2006/relationships/image" Target="../media/image42.tif"/><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png"/><Relationship Id="rId3" Type="http://schemas.openxmlformats.org/officeDocument/2006/relationships/image" Target="../media/image15.png"/><Relationship Id="rId7" Type="http://schemas.openxmlformats.org/officeDocument/2006/relationships/image" Target="../media/image19.png"/><Relationship Id="rId12" Type="http://schemas.openxmlformats.org/officeDocument/2006/relationships/image" Target="../media/image24.png"/><Relationship Id="rId2" Type="http://schemas.openxmlformats.org/officeDocument/2006/relationships/image" Target="../media/image14.png"/><Relationship Id="rId1" Type="http://schemas.openxmlformats.org/officeDocument/2006/relationships/slideLayout" Target="../slideLayouts/slideLayout13.xml"/><Relationship Id="rId6" Type="http://schemas.openxmlformats.org/officeDocument/2006/relationships/image" Target="../media/image18.gif"/><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9" name="image3.jpeg" descr="image3.jpeg"/>
          <p:cNvPicPr>
            <a:picLocks noChangeAspect="1"/>
          </p:cNvPicPr>
          <p:nvPr/>
        </p:nvPicPr>
        <p:blipFill>
          <a:blip r:embed="rId2">
            <a:extLst/>
          </a:blip>
          <a:stretch>
            <a:fillRect/>
          </a:stretch>
        </p:blipFill>
        <p:spPr>
          <a:xfrm>
            <a:off x="0" y="1405645"/>
            <a:ext cx="13004800" cy="6250398"/>
          </a:xfrm>
          <a:prstGeom prst="rect">
            <a:avLst/>
          </a:prstGeom>
          <a:ln w="12700">
            <a:miter lim="400000"/>
          </a:ln>
        </p:spPr>
      </p:pic>
      <p:sp>
        <p:nvSpPr>
          <p:cNvPr id="270" name="Shape 155"/>
          <p:cNvSpPr/>
          <p:nvPr/>
        </p:nvSpPr>
        <p:spPr>
          <a:xfrm>
            <a:off x="1074596" y="63466"/>
            <a:ext cx="11319334" cy="19710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a:defRPr sz="6200">
                <a:solidFill>
                  <a:srgbClr val="245284"/>
                </a:solidFill>
              </a:defRPr>
            </a:pPr>
            <a:r>
              <a:t>Net Feasa IoT	</a:t>
            </a:r>
            <a:endParaRPr sz="4400"/>
          </a:p>
          <a:p>
            <a:pPr>
              <a:defRPr sz="6200">
                <a:solidFill>
                  <a:srgbClr val="245284"/>
                </a:solidFill>
              </a:defRPr>
            </a:pPr>
            <a:r>
              <a:t>						</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 name="Guess-timate"/>
          <p:cNvSpPr>
            <a:spLocks noGrp="1"/>
          </p:cNvSpPr>
          <p:nvPr>
            <p:ph type="title"/>
          </p:nvPr>
        </p:nvSpPr>
        <p:spPr>
          <a:prstGeom prst="rect">
            <a:avLst/>
          </a:prstGeom>
        </p:spPr>
        <p:txBody>
          <a:bodyPr/>
          <a:lstStyle/>
          <a:p>
            <a:r>
              <a:t>Guess-timate</a:t>
            </a:r>
          </a:p>
        </p:txBody>
      </p:sp>
      <p:sp>
        <p:nvSpPr>
          <p:cNvPr id="338" name="Can we make an educated guess?…"/>
          <p:cNvSpPr>
            <a:spLocks noGrp="1"/>
          </p:cNvSpPr>
          <p:nvPr>
            <p:ph type="body" idx="1"/>
          </p:nvPr>
        </p:nvSpPr>
        <p:spPr>
          <a:prstGeom prst="rect">
            <a:avLst/>
          </a:prstGeom>
        </p:spPr>
        <p:txBody>
          <a:bodyPr/>
          <a:lstStyle/>
          <a:p>
            <a:r>
              <a:t>Can we make an educated guess?</a:t>
            </a:r>
          </a:p>
          <a:p>
            <a:r>
              <a:t>-Not with any accuracy</a:t>
            </a:r>
          </a:p>
          <a:p>
            <a:r>
              <a:t>-Can get close with profiling, but as wattage may not be linear this is not a great solution.</a:t>
            </a:r>
          </a:p>
          <a:p>
            <a:r>
              <a:t>-You can be off by upwards of 25%</a:t>
            </a:r>
          </a:p>
        </p:txBody>
      </p:sp>
      <p:pic>
        <p:nvPicPr>
          <p:cNvPr id="339" name="Picture 6" descr="Picture 6"/>
          <p:cNvPicPr>
            <a:picLocks noChangeAspect="1"/>
          </p:cNvPicPr>
          <p:nvPr/>
        </p:nvPicPr>
        <p:blipFill>
          <a:blip r:embed="rId2">
            <a:extLst/>
          </a:blip>
          <a:stretch>
            <a:fillRect/>
          </a:stretch>
        </p:blipFill>
        <p:spPr>
          <a:xfrm>
            <a:off x="255306" y="7916854"/>
            <a:ext cx="2533748" cy="1790475"/>
          </a:xfrm>
          <a:prstGeom prst="rect">
            <a:avLst/>
          </a:prstGeom>
          <a:ln w="12700">
            <a:miter lim="400000"/>
          </a:ln>
        </p:spPr>
      </p:pic>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1" name="Monitoring current"/>
          <p:cNvSpPr>
            <a:spLocks noGrp="1"/>
          </p:cNvSpPr>
          <p:nvPr>
            <p:ph type="title"/>
          </p:nvPr>
        </p:nvSpPr>
        <p:spPr>
          <a:prstGeom prst="rect">
            <a:avLst/>
          </a:prstGeom>
        </p:spPr>
        <p:txBody>
          <a:bodyPr/>
          <a:lstStyle/>
          <a:p>
            <a:r>
              <a:t>Monitoring current</a:t>
            </a:r>
          </a:p>
        </p:txBody>
      </p:sp>
      <p:sp>
        <p:nvSpPr>
          <p:cNvPr id="342" name="More accurate…"/>
          <p:cNvSpPr>
            <a:spLocks noGrp="1"/>
          </p:cNvSpPr>
          <p:nvPr>
            <p:ph type="body" idx="1"/>
          </p:nvPr>
        </p:nvSpPr>
        <p:spPr>
          <a:prstGeom prst="rect">
            <a:avLst/>
          </a:prstGeom>
        </p:spPr>
        <p:txBody>
          <a:bodyPr/>
          <a:lstStyle/>
          <a:p>
            <a:pPr marL="673100" indent="-228600">
              <a:buSzPct val="100000"/>
              <a:buChar char="•"/>
            </a:pPr>
            <a:r>
              <a:t>More accurate</a:t>
            </a:r>
          </a:p>
          <a:p>
            <a:pPr marL="673100" indent="-228600">
              <a:buSzPct val="100000"/>
              <a:buChar char="•"/>
            </a:pPr>
            <a:r>
              <a:t>Needs voltage to be stable</a:t>
            </a:r>
          </a:p>
          <a:p>
            <a:pPr marL="673100" indent="-228600">
              <a:buSzPct val="100000"/>
              <a:buChar char="•"/>
            </a:pPr>
            <a:r>
              <a:t>Has trouble with active loads</a:t>
            </a:r>
          </a:p>
          <a:p>
            <a:pPr marL="673100" indent="-228600">
              <a:buSzPct val="100000"/>
              <a:buChar char="•"/>
            </a:pPr>
            <a:r>
              <a:t>Expect a 10% error in measurement from actual</a:t>
            </a:r>
          </a:p>
        </p:txBody>
      </p:sp>
      <p:pic>
        <p:nvPicPr>
          <p:cNvPr id="343" name="Picture 6" descr="Picture 6"/>
          <p:cNvPicPr>
            <a:picLocks noChangeAspect="1"/>
          </p:cNvPicPr>
          <p:nvPr/>
        </p:nvPicPr>
        <p:blipFill>
          <a:blip r:embed="rId2">
            <a:extLst/>
          </a:blip>
          <a:stretch>
            <a:fillRect/>
          </a:stretch>
        </p:blipFill>
        <p:spPr>
          <a:xfrm>
            <a:off x="255306" y="8240185"/>
            <a:ext cx="2076194" cy="1467144"/>
          </a:xfrm>
          <a:prstGeom prst="rect">
            <a:avLst/>
          </a:prstGeom>
          <a:ln w="12700">
            <a:miter lim="400000"/>
          </a:ln>
        </p:spPr>
      </p:pic>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 name="Sub metering"/>
          <p:cNvSpPr>
            <a:spLocks noGrp="1"/>
          </p:cNvSpPr>
          <p:nvPr>
            <p:ph type="title"/>
          </p:nvPr>
        </p:nvSpPr>
        <p:spPr>
          <a:prstGeom prst="rect">
            <a:avLst/>
          </a:prstGeom>
        </p:spPr>
        <p:txBody>
          <a:bodyPr/>
          <a:lstStyle/>
          <a:p>
            <a:r>
              <a:t>Sub metering</a:t>
            </a:r>
          </a:p>
        </p:txBody>
      </p:sp>
      <p:sp>
        <p:nvSpPr>
          <p:cNvPr id="346" name="More expensive…"/>
          <p:cNvSpPr>
            <a:spLocks noGrp="1"/>
          </p:cNvSpPr>
          <p:nvPr>
            <p:ph type="body" idx="1"/>
          </p:nvPr>
        </p:nvSpPr>
        <p:spPr>
          <a:prstGeom prst="rect">
            <a:avLst/>
          </a:prstGeom>
        </p:spPr>
        <p:txBody>
          <a:bodyPr/>
          <a:lstStyle/>
          <a:p>
            <a:pPr marL="673100" indent="-228600">
              <a:buSzPct val="100000"/>
              <a:buChar char="•"/>
            </a:pPr>
            <a:r>
              <a:t>More expensive</a:t>
            </a:r>
          </a:p>
          <a:p>
            <a:pPr marL="673100" indent="-228600">
              <a:buSzPct val="100000"/>
              <a:buChar char="•"/>
            </a:pPr>
            <a:r>
              <a:t>More accurate (accurate to within 1%)</a:t>
            </a:r>
          </a:p>
          <a:p>
            <a:pPr marL="673100" indent="-228600">
              <a:buSzPct val="100000"/>
              <a:buChar char="•"/>
            </a:pPr>
            <a:r>
              <a:t>Can be used for any electrical load</a:t>
            </a:r>
          </a:p>
        </p:txBody>
      </p:sp>
      <p:pic>
        <p:nvPicPr>
          <p:cNvPr id="347" name="Picture 6" descr="Picture 6"/>
          <p:cNvPicPr>
            <a:picLocks noChangeAspect="1"/>
          </p:cNvPicPr>
          <p:nvPr/>
        </p:nvPicPr>
        <p:blipFill>
          <a:blip r:embed="rId2">
            <a:extLst/>
          </a:blip>
          <a:stretch>
            <a:fillRect/>
          </a:stretch>
        </p:blipFill>
        <p:spPr>
          <a:xfrm>
            <a:off x="255306" y="7950586"/>
            <a:ext cx="2486014" cy="1756743"/>
          </a:xfrm>
          <a:prstGeom prst="rect">
            <a:avLst/>
          </a:prstGeom>
          <a:ln w="12700">
            <a:miter lim="400000"/>
          </a:ln>
        </p:spPr>
      </p:pic>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 name="Pulse Metering"/>
          <p:cNvSpPr>
            <a:spLocks noGrp="1"/>
          </p:cNvSpPr>
          <p:nvPr>
            <p:ph type="title"/>
          </p:nvPr>
        </p:nvSpPr>
        <p:spPr>
          <a:prstGeom prst="rect">
            <a:avLst/>
          </a:prstGeom>
        </p:spPr>
        <p:txBody>
          <a:bodyPr/>
          <a:lstStyle/>
          <a:p>
            <a:r>
              <a:t>Pulse Metering </a:t>
            </a:r>
          </a:p>
        </p:txBody>
      </p:sp>
      <p:sp>
        <p:nvSpPr>
          <p:cNvPr id="350" name="Can be retrofitted to ESB meter and others…"/>
          <p:cNvSpPr>
            <a:spLocks noGrp="1"/>
          </p:cNvSpPr>
          <p:nvPr>
            <p:ph type="body" idx="1"/>
          </p:nvPr>
        </p:nvSpPr>
        <p:spPr>
          <a:prstGeom prst="rect">
            <a:avLst/>
          </a:prstGeom>
        </p:spPr>
        <p:txBody>
          <a:bodyPr/>
          <a:lstStyle/>
          <a:p>
            <a:r>
              <a:t>Can be retrofitted to ESB meter and others</a:t>
            </a:r>
          </a:p>
          <a:p>
            <a:r>
              <a:t>Reads the LED pulse on ESB meters</a:t>
            </a:r>
          </a:p>
        </p:txBody>
      </p:sp>
      <p:pic>
        <p:nvPicPr>
          <p:cNvPr id="351" name="Picture 6" descr="Picture 6"/>
          <p:cNvPicPr>
            <a:picLocks noChangeAspect="1"/>
          </p:cNvPicPr>
          <p:nvPr/>
        </p:nvPicPr>
        <p:blipFill>
          <a:blip r:embed="rId2">
            <a:extLst/>
          </a:blip>
          <a:stretch>
            <a:fillRect/>
          </a:stretch>
        </p:blipFill>
        <p:spPr>
          <a:xfrm>
            <a:off x="255306" y="7102040"/>
            <a:ext cx="3686813" cy="2605289"/>
          </a:xfrm>
          <a:prstGeom prst="rect">
            <a:avLst/>
          </a:prstGeom>
          <a:ln w="12700">
            <a:miter lim="400000"/>
          </a:ln>
        </p:spPr>
      </p:pic>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 name="Technologies"/>
          <p:cNvSpPr>
            <a:spLocks noGrp="1"/>
          </p:cNvSpPr>
          <p:nvPr>
            <p:ph type="title"/>
          </p:nvPr>
        </p:nvSpPr>
        <p:spPr>
          <a:prstGeom prst="rect">
            <a:avLst/>
          </a:prstGeom>
        </p:spPr>
        <p:txBody>
          <a:bodyPr/>
          <a:lstStyle/>
          <a:p>
            <a:r>
              <a:t>Technologies</a:t>
            </a:r>
          </a:p>
        </p:txBody>
      </p:sp>
      <p:sp>
        <p:nvSpPr>
          <p:cNvPr id="354" name="SCADA- Supervisory Control And Data Acquisition…"/>
          <p:cNvSpPr>
            <a:spLocks noGrp="1"/>
          </p:cNvSpPr>
          <p:nvPr>
            <p:ph type="body" idx="1"/>
          </p:nvPr>
        </p:nvSpPr>
        <p:spPr>
          <a:prstGeom prst="rect">
            <a:avLst/>
          </a:prstGeom>
        </p:spPr>
        <p:txBody>
          <a:bodyPr/>
          <a:lstStyle/>
          <a:p>
            <a:r>
              <a:t>SCADA- Supervisory Control And Data Acquisition</a:t>
            </a:r>
          </a:p>
          <a:p>
            <a:r>
              <a:t>M-Bus (Meter Bus)</a:t>
            </a:r>
          </a:p>
          <a:p>
            <a:r>
              <a:t>Modbus- Open SCADA protocol</a:t>
            </a:r>
          </a:p>
        </p:txBody>
      </p:sp>
      <p:pic>
        <p:nvPicPr>
          <p:cNvPr id="355" name="Picture 6" descr="Picture 6"/>
          <p:cNvPicPr>
            <a:picLocks noChangeAspect="1"/>
          </p:cNvPicPr>
          <p:nvPr/>
        </p:nvPicPr>
        <p:blipFill>
          <a:blip r:embed="rId2">
            <a:extLst/>
          </a:blip>
          <a:stretch>
            <a:fillRect/>
          </a:stretch>
        </p:blipFill>
        <p:spPr>
          <a:xfrm>
            <a:off x="255306" y="7814629"/>
            <a:ext cx="2678410" cy="1892700"/>
          </a:xfrm>
          <a:prstGeom prst="rect">
            <a:avLst/>
          </a:prstGeom>
          <a:ln w="12700">
            <a:miter lim="400000"/>
          </a:ln>
        </p:spPr>
      </p:pic>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 name="Technologies"/>
          <p:cNvSpPr>
            <a:spLocks noGrp="1"/>
          </p:cNvSpPr>
          <p:nvPr>
            <p:ph type="title"/>
          </p:nvPr>
        </p:nvSpPr>
        <p:spPr>
          <a:prstGeom prst="rect">
            <a:avLst/>
          </a:prstGeom>
        </p:spPr>
        <p:txBody>
          <a:bodyPr/>
          <a:lstStyle/>
          <a:p>
            <a:r>
              <a:t>Technologies</a:t>
            </a:r>
          </a:p>
        </p:txBody>
      </p:sp>
      <p:sp>
        <p:nvSpPr>
          <p:cNvPr id="358" name="Network technologies…"/>
          <p:cNvSpPr>
            <a:spLocks noGrp="1"/>
          </p:cNvSpPr>
          <p:nvPr>
            <p:ph type="body" idx="1"/>
          </p:nvPr>
        </p:nvSpPr>
        <p:spPr>
          <a:prstGeom prst="rect">
            <a:avLst/>
          </a:prstGeom>
        </p:spPr>
        <p:txBody>
          <a:bodyPr/>
          <a:lstStyle/>
          <a:p>
            <a:r>
              <a:t>Network technologies</a:t>
            </a:r>
          </a:p>
          <a:p>
            <a:r>
              <a:t>-Cellular</a:t>
            </a:r>
          </a:p>
          <a:p>
            <a:r>
              <a:t>-Wifi</a:t>
            </a:r>
          </a:p>
          <a:p>
            <a:r>
              <a:t>-LoRa</a:t>
            </a:r>
          </a:p>
          <a:p>
            <a:r>
              <a:t>-Fixed line</a:t>
            </a:r>
          </a:p>
        </p:txBody>
      </p:sp>
      <p:pic>
        <p:nvPicPr>
          <p:cNvPr id="359" name="Picture 6" descr="Picture 6"/>
          <p:cNvPicPr>
            <a:picLocks noChangeAspect="1"/>
          </p:cNvPicPr>
          <p:nvPr/>
        </p:nvPicPr>
        <p:blipFill>
          <a:blip r:embed="rId2">
            <a:extLst/>
          </a:blip>
          <a:stretch>
            <a:fillRect/>
          </a:stretch>
        </p:blipFill>
        <p:spPr>
          <a:xfrm>
            <a:off x="255306" y="8330580"/>
            <a:ext cx="1948275" cy="1376749"/>
          </a:xfrm>
          <a:prstGeom prst="rect">
            <a:avLst/>
          </a:prstGeom>
          <a:ln w="12700">
            <a:miter lim="400000"/>
          </a:ln>
        </p:spPr>
      </p:pic>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 name="Platforms"/>
          <p:cNvSpPr>
            <a:spLocks noGrp="1"/>
          </p:cNvSpPr>
          <p:nvPr>
            <p:ph type="title"/>
          </p:nvPr>
        </p:nvSpPr>
        <p:spPr>
          <a:prstGeom prst="rect">
            <a:avLst/>
          </a:prstGeom>
        </p:spPr>
        <p:txBody>
          <a:bodyPr/>
          <a:lstStyle/>
          <a:p>
            <a:r>
              <a:t>Platforms</a:t>
            </a:r>
          </a:p>
        </p:txBody>
      </p:sp>
      <p:sp>
        <p:nvSpPr>
          <p:cNvPr id="362" name="Commercial- Expensive…"/>
          <p:cNvSpPr>
            <a:spLocks noGrp="1"/>
          </p:cNvSpPr>
          <p:nvPr>
            <p:ph type="body" idx="1"/>
          </p:nvPr>
        </p:nvSpPr>
        <p:spPr>
          <a:prstGeom prst="rect">
            <a:avLst/>
          </a:prstGeom>
        </p:spPr>
        <p:txBody>
          <a:bodyPr/>
          <a:lstStyle/>
          <a:p>
            <a:r>
              <a:t>Commercial- Expensive</a:t>
            </a:r>
          </a:p>
          <a:p>
            <a:r>
              <a:t>Open source- Cost effective</a:t>
            </a:r>
          </a:p>
          <a:p>
            <a:endParaRP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 name="Platforms"/>
          <p:cNvSpPr>
            <a:spLocks noGrp="1"/>
          </p:cNvSpPr>
          <p:nvPr>
            <p:ph type="title"/>
          </p:nvPr>
        </p:nvSpPr>
        <p:spPr>
          <a:prstGeom prst="rect">
            <a:avLst/>
          </a:prstGeom>
        </p:spPr>
        <p:txBody>
          <a:bodyPr/>
          <a:lstStyle/>
          <a:p>
            <a:r>
              <a:t>Platforms</a:t>
            </a:r>
          </a:p>
        </p:txBody>
      </p:sp>
      <p:sp>
        <p:nvSpPr>
          <p:cNvPr id="365" name="Node-Red…"/>
          <p:cNvSpPr>
            <a:spLocks noGrp="1"/>
          </p:cNvSpPr>
          <p:nvPr>
            <p:ph type="body" idx="1"/>
          </p:nvPr>
        </p:nvSpPr>
        <p:spPr>
          <a:prstGeom prst="rect">
            <a:avLst/>
          </a:prstGeom>
        </p:spPr>
        <p:txBody>
          <a:bodyPr/>
          <a:lstStyle/>
          <a:p>
            <a:r>
              <a:t>Node-Red</a:t>
            </a:r>
          </a:p>
          <a:p>
            <a:r>
              <a:t>Freeboard</a:t>
            </a:r>
          </a:p>
          <a:p>
            <a:r>
              <a:t>Thingworx</a:t>
            </a:r>
          </a:p>
          <a:p>
            <a:r>
              <a:t>Kepware</a:t>
            </a:r>
          </a:p>
        </p:txBody>
      </p:sp>
      <p:pic>
        <p:nvPicPr>
          <p:cNvPr id="366" name="Picture 6" descr="Picture 6"/>
          <p:cNvPicPr>
            <a:picLocks noChangeAspect="1"/>
          </p:cNvPicPr>
          <p:nvPr/>
        </p:nvPicPr>
        <p:blipFill>
          <a:blip r:embed="rId2">
            <a:extLst/>
          </a:blip>
          <a:stretch>
            <a:fillRect/>
          </a:stretch>
        </p:blipFill>
        <p:spPr>
          <a:xfrm>
            <a:off x="255306" y="7913760"/>
            <a:ext cx="2538126" cy="1793569"/>
          </a:xfrm>
          <a:prstGeom prst="rect">
            <a:avLst/>
          </a:prstGeom>
          <a:ln w="12700">
            <a:miter lim="400000"/>
          </a:ln>
        </p:spPr>
      </p:pic>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 name="Node-Red"/>
          <p:cNvSpPr>
            <a:spLocks noGrp="1"/>
          </p:cNvSpPr>
          <p:nvPr>
            <p:ph type="title"/>
          </p:nvPr>
        </p:nvSpPr>
        <p:spPr>
          <a:prstGeom prst="rect">
            <a:avLst/>
          </a:prstGeom>
        </p:spPr>
        <p:txBody>
          <a:bodyPr/>
          <a:lstStyle/>
          <a:p>
            <a:r>
              <a:t>Node-Red</a:t>
            </a:r>
          </a:p>
        </p:txBody>
      </p:sp>
      <p:sp>
        <p:nvSpPr>
          <p:cNvPr id="369" name="IBM open source development tool"/>
          <p:cNvSpPr>
            <a:spLocks noGrp="1"/>
          </p:cNvSpPr>
          <p:nvPr>
            <p:ph type="body" sz="quarter" idx="1"/>
          </p:nvPr>
        </p:nvSpPr>
        <p:spPr>
          <a:xfrm>
            <a:off x="952500" y="2603500"/>
            <a:ext cx="10203061" cy="1656689"/>
          </a:xfrm>
          <a:prstGeom prst="rect">
            <a:avLst/>
          </a:prstGeom>
        </p:spPr>
        <p:txBody>
          <a:bodyPr/>
          <a:lstStyle>
            <a:lvl1pPr defTabSz="554990">
              <a:spcBef>
                <a:spcPts val="3900"/>
              </a:spcBef>
              <a:defRPr sz="3420"/>
            </a:lvl1pPr>
          </a:lstStyle>
          <a:p>
            <a:r>
              <a:t>IBM open source development tool</a:t>
            </a:r>
          </a:p>
        </p:txBody>
      </p:sp>
      <p:pic>
        <p:nvPicPr>
          <p:cNvPr id="370" name="Node-red.png" descr="Node-red.png"/>
          <p:cNvPicPr>
            <a:picLocks noChangeAspect="1"/>
          </p:cNvPicPr>
          <p:nvPr/>
        </p:nvPicPr>
        <p:blipFill>
          <a:blip r:embed="rId2">
            <a:extLst/>
          </a:blip>
          <a:stretch>
            <a:fillRect/>
          </a:stretch>
        </p:blipFill>
        <p:spPr>
          <a:xfrm>
            <a:off x="2367333" y="3450166"/>
            <a:ext cx="7373395" cy="5266711"/>
          </a:xfrm>
          <a:prstGeom prst="rect">
            <a:avLst/>
          </a:prstGeom>
          <a:ln w="12700">
            <a:miter lim="400000"/>
          </a:ln>
        </p:spPr>
      </p:pic>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 name="Freeboard"/>
          <p:cNvSpPr>
            <a:spLocks noGrp="1"/>
          </p:cNvSpPr>
          <p:nvPr>
            <p:ph type="title"/>
          </p:nvPr>
        </p:nvSpPr>
        <p:spPr>
          <a:prstGeom prst="rect">
            <a:avLst/>
          </a:prstGeom>
        </p:spPr>
        <p:txBody>
          <a:bodyPr/>
          <a:lstStyle/>
          <a:p>
            <a:r>
              <a:t>Freeboard</a:t>
            </a:r>
          </a:p>
        </p:txBody>
      </p:sp>
      <p:sp>
        <p:nvSpPr>
          <p:cNvPr id="373" name="Dashboard Tool"/>
          <p:cNvSpPr>
            <a:spLocks noGrp="1"/>
          </p:cNvSpPr>
          <p:nvPr>
            <p:ph type="body" sz="quarter" idx="1"/>
          </p:nvPr>
        </p:nvSpPr>
        <p:spPr>
          <a:xfrm>
            <a:off x="952500" y="2603500"/>
            <a:ext cx="11562821" cy="1751013"/>
          </a:xfrm>
          <a:prstGeom prst="rect">
            <a:avLst/>
          </a:prstGeom>
        </p:spPr>
        <p:txBody>
          <a:bodyPr/>
          <a:lstStyle/>
          <a:p>
            <a:r>
              <a:t>Dashboard Tool</a:t>
            </a:r>
          </a:p>
        </p:txBody>
      </p:sp>
      <p:pic>
        <p:nvPicPr>
          <p:cNvPr id="374" name="Freeboard Energy.jpeg" descr="Freeboard Energy.jpeg"/>
          <p:cNvPicPr>
            <a:picLocks noChangeAspect="1"/>
          </p:cNvPicPr>
          <p:nvPr/>
        </p:nvPicPr>
        <p:blipFill>
          <a:blip r:embed="rId2">
            <a:extLst/>
          </a:blip>
          <a:stretch>
            <a:fillRect/>
          </a:stretch>
        </p:blipFill>
        <p:spPr>
          <a:xfrm>
            <a:off x="1635190" y="3625850"/>
            <a:ext cx="7255842" cy="5605493"/>
          </a:xfrm>
          <a:prstGeom prst="rect">
            <a:avLst/>
          </a:prstGeom>
          <a:ln w="12700">
            <a:miter lim="400000"/>
          </a:ln>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 name="Chassis Control"/>
          <p:cNvSpPr>
            <a:spLocks noGrp="1"/>
          </p:cNvSpPr>
          <p:nvPr>
            <p:ph type="ctrTitle"/>
          </p:nvPr>
        </p:nvSpPr>
        <p:spPr>
          <a:xfrm>
            <a:off x="1341434" y="3500442"/>
            <a:ext cx="10464801" cy="5611817"/>
          </a:xfrm>
          <a:prstGeom prst="rect">
            <a:avLst/>
          </a:prstGeom>
        </p:spPr>
        <p:txBody>
          <a:bodyPr/>
          <a:lstStyle/>
          <a:p>
            <a:pPr defTabSz="443991">
              <a:defRPr sz="3648"/>
            </a:pPr>
            <a:r>
              <a:t>The Company</a:t>
            </a:r>
            <a:br/>
            <a:r>
              <a:t/>
            </a:r>
            <a:br/>
            <a:r>
              <a:t>Deployment &amp; Integration of one low cost (global) radio technology offering IoT connectivity across your Port or onboard your vessel. Complimented by EvenKeel</a:t>
            </a:r>
            <a:r>
              <a:rPr>
                <a:latin typeface="Calibri"/>
                <a:ea typeface="Calibri"/>
                <a:cs typeface="Calibri"/>
                <a:sym typeface="Calibri"/>
              </a:rPr>
              <a:t>™</a:t>
            </a:r>
            <a:br>
              <a:rPr>
                <a:latin typeface="Calibri"/>
                <a:ea typeface="Calibri"/>
                <a:cs typeface="Calibri"/>
                <a:sym typeface="Calibri"/>
              </a:rPr>
            </a:br>
            <a:r>
              <a:t>Net Feasa’s Performance Monitoring tool designed for Operations Management: onboard and onshore.    </a:t>
            </a:r>
            <a:br/>
            <a:endParaRPr/>
          </a:p>
        </p:txBody>
      </p:sp>
      <p:pic>
        <p:nvPicPr>
          <p:cNvPr id="273" name="image1.jpeg" descr="image1.jpeg"/>
          <p:cNvPicPr>
            <a:picLocks noChangeAspect="1"/>
          </p:cNvPicPr>
          <p:nvPr/>
        </p:nvPicPr>
        <p:blipFill>
          <a:blip r:embed="rId2">
            <a:extLst/>
          </a:blip>
          <a:srcRect t="13233" b="16009"/>
          <a:stretch>
            <a:fillRect/>
          </a:stretch>
        </p:blipFill>
        <p:spPr>
          <a:xfrm>
            <a:off x="4711700" y="855880"/>
            <a:ext cx="3581282" cy="1790645"/>
          </a:xfrm>
          <a:prstGeom prst="rect">
            <a:avLst/>
          </a:prstGeom>
          <a:ln w="12700">
            <a:miter lim="400000"/>
          </a:ln>
        </p:spPr>
      </p:pic>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 name="Thingworx"/>
          <p:cNvSpPr>
            <a:spLocks noGrp="1"/>
          </p:cNvSpPr>
          <p:nvPr>
            <p:ph type="title"/>
          </p:nvPr>
        </p:nvSpPr>
        <p:spPr>
          <a:prstGeom prst="rect">
            <a:avLst/>
          </a:prstGeom>
        </p:spPr>
        <p:txBody>
          <a:bodyPr/>
          <a:lstStyle/>
          <a:p>
            <a:r>
              <a:t>Thingworx</a:t>
            </a:r>
          </a:p>
        </p:txBody>
      </p:sp>
      <p:sp>
        <p:nvSpPr>
          <p:cNvPr id="377" name="Commercial IoT platform"/>
          <p:cNvSpPr>
            <a:spLocks noGrp="1"/>
          </p:cNvSpPr>
          <p:nvPr>
            <p:ph type="body" sz="quarter" idx="1"/>
          </p:nvPr>
        </p:nvSpPr>
        <p:spPr>
          <a:xfrm>
            <a:off x="952500" y="2603500"/>
            <a:ext cx="11099800" cy="830461"/>
          </a:xfrm>
          <a:prstGeom prst="rect">
            <a:avLst/>
          </a:prstGeom>
        </p:spPr>
        <p:txBody>
          <a:bodyPr/>
          <a:lstStyle/>
          <a:p>
            <a:r>
              <a:t>Commercial IoT platform</a:t>
            </a:r>
          </a:p>
        </p:txBody>
      </p:sp>
      <p:pic>
        <p:nvPicPr>
          <p:cNvPr id="378" name="retaamthingworx-31-638.jpg" descr="retaamthingworx-31-638.jpg"/>
          <p:cNvPicPr>
            <a:picLocks noChangeAspect="1"/>
          </p:cNvPicPr>
          <p:nvPr/>
        </p:nvPicPr>
        <p:blipFill>
          <a:blip r:embed="rId2">
            <a:extLst/>
          </a:blip>
          <a:stretch>
            <a:fillRect/>
          </a:stretch>
        </p:blipFill>
        <p:spPr>
          <a:xfrm>
            <a:off x="1995704" y="3781954"/>
            <a:ext cx="9013392" cy="5071799"/>
          </a:xfrm>
          <a:prstGeom prst="rect">
            <a:avLst/>
          </a:prstGeom>
          <a:ln w="12700">
            <a:miter lim="400000"/>
          </a:ln>
        </p:spPr>
      </p:pic>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0" name="Kepware"/>
          <p:cNvSpPr>
            <a:spLocks noGrp="1"/>
          </p:cNvSpPr>
          <p:nvPr>
            <p:ph type="title"/>
          </p:nvPr>
        </p:nvSpPr>
        <p:spPr>
          <a:prstGeom prst="rect">
            <a:avLst/>
          </a:prstGeom>
        </p:spPr>
        <p:txBody>
          <a:bodyPr/>
          <a:lstStyle/>
          <a:p>
            <a:r>
              <a:t>Kepware</a:t>
            </a:r>
          </a:p>
        </p:txBody>
      </p:sp>
      <p:sp>
        <p:nvSpPr>
          <p:cNvPr id="381" name="SCADA solution"/>
          <p:cNvSpPr>
            <a:spLocks noGrp="1"/>
          </p:cNvSpPr>
          <p:nvPr>
            <p:ph type="body" sz="quarter" idx="1"/>
          </p:nvPr>
        </p:nvSpPr>
        <p:spPr>
          <a:xfrm>
            <a:off x="952500" y="2603500"/>
            <a:ext cx="11099800" cy="2029222"/>
          </a:xfrm>
          <a:prstGeom prst="rect">
            <a:avLst/>
          </a:prstGeom>
        </p:spPr>
        <p:txBody>
          <a:bodyPr/>
          <a:lstStyle/>
          <a:p>
            <a:r>
              <a:t>SCADA solution</a:t>
            </a:r>
          </a:p>
        </p:txBody>
      </p:sp>
      <p:pic>
        <p:nvPicPr>
          <p:cNvPr id="382" name="Kepware.png" descr="Kepware.png"/>
          <p:cNvPicPr>
            <a:picLocks noChangeAspect="1"/>
          </p:cNvPicPr>
          <p:nvPr/>
        </p:nvPicPr>
        <p:blipFill>
          <a:blip r:embed="rId2">
            <a:extLst/>
          </a:blip>
          <a:stretch>
            <a:fillRect/>
          </a:stretch>
        </p:blipFill>
        <p:spPr>
          <a:xfrm>
            <a:off x="215600" y="3822700"/>
            <a:ext cx="6794437" cy="3710120"/>
          </a:xfrm>
          <a:prstGeom prst="rect">
            <a:avLst/>
          </a:prstGeom>
          <a:ln w="12700">
            <a:miter lim="400000"/>
          </a:ln>
        </p:spPr>
      </p:pic>
      <p:pic>
        <p:nvPicPr>
          <p:cNvPr id="383" name="SCADA dashboard.png" descr="SCADA dashboard.png"/>
          <p:cNvPicPr>
            <a:picLocks noChangeAspect="1"/>
          </p:cNvPicPr>
          <p:nvPr/>
        </p:nvPicPr>
        <p:blipFill>
          <a:blip r:embed="rId3">
            <a:extLst/>
          </a:blip>
          <a:stretch>
            <a:fillRect/>
          </a:stretch>
        </p:blipFill>
        <p:spPr>
          <a:xfrm>
            <a:off x="7806266" y="3855309"/>
            <a:ext cx="4165601" cy="3644901"/>
          </a:xfrm>
          <a:prstGeom prst="rect">
            <a:avLst/>
          </a:prstGeom>
          <a:ln w="12700">
            <a:miter lim="400000"/>
          </a:ln>
        </p:spPr>
      </p:pic>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 name="Content Placeholder 2"/>
          <p:cNvSpPr/>
          <p:nvPr/>
        </p:nvSpPr>
        <p:spPr>
          <a:xfrm>
            <a:off x="533116" y="1497225"/>
            <a:ext cx="11704322" cy="479552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algn="l" defTabSz="914400">
              <a:spcBef>
                <a:spcPts val="1700"/>
              </a:spcBef>
              <a:defRPr sz="2800"/>
            </a:pPr>
            <a:r>
              <a:t>Live LoRaWAN deployment in the Port of Cork (Q3 2016)</a:t>
            </a:r>
            <a:endParaRPr sz="3200"/>
          </a:p>
          <a:p>
            <a:pPr marL="870386" indent="-358394" algn="l" defTabSz="914400">
              <a:spcBef>
                <a:spcPts val="1200"/>
              </a:spcBef>
              <a:buSzPct val="100000"/>
              <a:buFont typeface="Arial"/>
              <a:buChar char="•"/>
              <a:defRPr sz="2500"/>
            </a:pPr>
            <a:r>
              <a:t>First commercial deployment of LoRa v2 with native GPS-free geolocation</a:t>
            </a:r>
            <a:endParaRPr sz="2800"/>
          </a:p>
          <a:p>
            <a:pPr algn="l" defTabSz="914400">
              <a:spcBef>
                <a:spcPts val="700"/>
              </a:spcBef>
              <a:defRPr sz="3900"/>
            </a:pPr>
            <a:endParaRPr sz="2800"/>
          </a:p>
          <a:p>
            <a:pPr algn="l" defTabSz="914400">
              <a:spcBef>
                <a:spcPts val="700"/>
              </a:spcBef>
              <a:defRPr sz="3900"/>
            </a:pPr>
            <a:endParaRPr sz="2800"/>
          </a:p>
          <a:p>
            <a:pPr indent="511992" algn="l" defTabSz="914400">
              <a:spcBef>
                <a:spcPts val="700"/>
              </a:spcBef>
              <a:defRPr sz="4500"/>
            </a:pPr>
            <a:endParaRPr sz="2800"/>
          </a:p>
          <a:p>
            <a:pPr indent="511992" algn="l" defTabSz="914400">
              <a:spcBef>
                <a:spcPts val="700"/>
              </a:spcBef>
              <a:defRPr sz="4500"/>
            </a:pPr>
            <a:endParaRPr sz="2800"/>
          </a:p>
        </p:txBody>
      </p:sp>
      <p:sp>
        <p:nvSpPr>
          <p:cNvPr id="386" name="Title 3"/>
          <p:cNvSpPr/>
          <p:nvPr/>
        </p:nvSpPr>
        <p:spPr>
          <a:xfrm>
            <a:off x="650239" y="210877"/>
            <a:ext cx="11704322" cy="979114"/>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normAutofit/>
          </a:bodyPr>
          <a:lstStyle/>
          <a:p>
            <a:pPr defTabSz="531622">
              <a:lnSpc>
                <a:spcPct val="80000"/>
              </a:lnSpc>
              <a:defRPr sz="3549">
                <a:solidFill>
                  <a:srgbClr val="0070C0"/>
                </a:solidFill>
              </a:defRPr>
            </a:pPr>
            <a:r>
              <a:t>1</a:t>
            </a:r>
            <a:r>
              <a:rPr baseline="29802"/>
              <a:t>st</a:t>
            </a:r>
            <a:r>
              <a:t> IoT Connected Port </a:t>
            </a:r>
            <a:endParaRPr sz="2184"/>
          </a:p>
          <a:p>
            <a:pPr defTabSz="531622">
              <a:lnSpc>
                <a:spcPct val="80000"/>
              </a:lnSpc>
              <a:defRPr sz="3549">
                <a:solidFill>
                  <a:srgbClr val="0070C0"/>
                </a:solidFill>
              </a:defRPr>
            </a:pPr>
            <a:r>
              <a:t>(Port of Cork)</a:t>
            </a:r>
          </a:p>
        </p:txBody>
      </p:sp>
      <p:pic>
        <p:nvPicPr>
          <p:cNvPr id="387" name="Picture 3" descr="Picture 3"/>
          <p:cNvPicPr>
            <a:picLocks noChangeAspect="1"/>
          </p:cNvPicPr>
          <p:nvPr/>
        </p:nvPicPr>
        <p:blipFill>
          <a:blip r:embed="rId2">
            <a:extLst/>
          </a:blip>
          <a:stretch>
            <a:fillRect/>
          </a:stretch>
        </p:blipFill>
        <p:spPr>
          <a:xfrm>
            <a:off x="5617350" y="5589520"/>
            <a:ext cx="7028772" cy="3072001"/>
          </a:xfrm>
          <a:prstGeom prst="rect">
            <a:avLst/>
          </a:prstGeom>
          <a:ln w="12700">
            <a:solidFill>
              <a:schemeClr val="accent1"/>
            </a:solidFill>
          </a:ln>
        </p:spPr>
      </p:pic>
      <p:pic>
        <p:nvPicPr>
          <p:cNvPr id="388" name="Picture 8" descr="Picture 8"/>
          <p:cNvPicPr>
            <a:picLocks noChangeAspect="1"/>
          </p:cNvPicPr>
          <p:nvPr/>
        </p:nvPicPr>
        <p:blipFill>
          <a:blip r:embed="rId3">
            <a:extLst/>
          </a:blip>
          <a:stretch>
            <a:fillRect/>
          </a:stretch>
        </p:blipFill>
        <p:spPr>
          <a:xfrm>
            <a:off x="357717" y="4159920"/>
            <a:ext cx="5705928" cy="3083326"/>
          </a:xfrm>
          <a:prstGeom prst="rect">
            <a:avLst/>
          </a:prstGeom>
          <a:ln w="12700">
            <a:solidFill>
              <a:schemeClr val="accent1"/>
            </a:solidFill>
          </a:ln>
        </p:spPr>
      </p:pic>
      <p:pic>
        <p:nvPicPr>
          <p:cNvPr id="389" name="Picture 6" descr="Picture 6"/>
          <p:cNvPicPr>
            <a:picLocks noChangeAspect="1"/>
          </p:cNvPicPr>
          <p:nvPr/>
        </p:nvPicPr>
        <p:blipFill>
          <a:blip r:embed="rId4">
            <a:extLst/>
          </a:blip>
          <a:stretch>
            <a:fillRect/>
          </a:stretch>
        </p:blipFill>
        <p:spPr>
          <a:xfrm>
            <a:off x="6716701" y="2605147"/>
            <a:ext cx="4778264" cy="2866959"/>
          </a:xfrm>
          <a:prstGeom prst="rect">
            <a:avLst/>
          </a:prstGeom>
          <a:ln w="12700">
            <a:miter lim="400000"/>
          </a:ln>
        </p:spPr>
      </p:pic>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1" name="image1.jpeg" descr="image1.jpeg"/>
          <p:cNvPicPr>
            <a:picLocks noChangeAspect="1"/>
          </p:cNvPicPr>
          <p:nvPr/>
        </p:nvPicPr>
        <p:blipFill>
          <a:blip r:embed="rId2">
            <a:extLst/>
          </a:blip>
          <a:srcRect t="13233" b="16009"/>
          <a:stretch>
            <a:fillRect/>
          </a:stretch>
        </p:blipFill>
        <p:spPr>
          <a:xfrm>
            <a:off x="433512" y="517746"/>
            <a:ext cx="2016226" cy="1008116"/>
          </a:xfrm>
          <a:prstGeom prst="rect">
            <a:avLst/>
          </a:prstGeom>
          <a:ln w="12700">
            <a:miter lim="400000"/>
          </a:ln>
        </p:spPr>
      </p:pic>
      <p:pic>
        <p:nvPicPr>
          <p:cNvPr id="392" name="Picture 3" descr="Picture 3"/>
          <p:cNvPicPr>
            <a:picLocks noChangeAspect="1"/>
          </p:cNvPicPr>
          <p:nvPr/>
        </p:nvPicPr>
        <p:blipFill>
          <a:blip r:embed="rId3">
            <a:extLst/>
          </a:blip>
          <a:stretch>
            <a:fillRect/>
          </a:stretch>
        </p:blipFill>
        <p:spPr>
          <a:xfrm>
            <a:off x="0" y="2347917"/>
            <a:ext cx="13004800" cy="7315201"/>
          </a:xfrm>
          <a:prstGeom prst="rect">
            <a:avLst/>
          </a:prstGeom>
          <a:ln w="12700">
            <a:miter lim="400000"/>
          </a:ln>
        </p:spPr>
      </p:pic>
      <p:sp>
        <p:nvSpPr>
          <p:cNvPr id="393" name="Chassis Issues"/>
          <p:cNvSpPr>
            <a:spLocks noGrp="1"/>
          </p:cNvSpPr>
          <p:nvPr>
            <p:ph type="title"/>
          </p:nvPr>
        </p:nvSpPr>
        <p:spPr>
          <a:xfrm>
            <a:off x="2111786" y="1493136"/>
            <a:ext cx="10806104" cy="849207"/>
          </a:xfrm>
          <a:prstGeom prst="rect">
            <a:avLst/>
          </a:prstGeom>
        </p:spPr>
        <p:txBody>
          <a:bodyPr/>
          <a:lstStyle/>
          <a:p>
            <a:pPr lvl="1" indent="214884" defTabSz="549148">
              <a:defRPr sz="4136"/>
            </a:pPr>
            <a:r>
              <a:t>EvenKeel</a:t>
            </a:r>
            <a:r>
              <a:rPr>
                <a:latin typeface="Calibri"/>
                <a:ea typeface="Calibri"/>
                <a:cs typeface="Calibri"/>
                <a:sym typeface="Calibri"/>
              </a:rPr>
              <a:t>™</a:t>
            </a:r>
            <a:r>
              <a:t> Performance Monitoring Platform </a:t>
            </a:r>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95" name="Table 1"/>
          <p:cNvGraphicFramePr/>
          <p:nvPr/>
        </p:nvGraphicFramePr>
        <p:xfrm>
          <a:off x="634262" y="813713"/>
          <a:ext cx="11910409" cy="8768432"/>
        </p:xfrm>
        <a:graphic>
          <a:graphicData uri="http://schemas.openxmlformats.org/drawingml/2006/table">
            <a:tbl>
              <a:tblPr firstRow="1" bandRow="1">
                <a:tableStyleId>{4C3C2611-4C71-4FC5-86AE-919BDF0F9419}</a:tableStyleId>
              </a:tblPr>
              <a:tblGrid>
                <a:gridCol w="3970136"/>
                <a:gridCol w="3970136"/>
                <a:gridCol w="3970136"/>
              </a:tblGrid>
              <a:tr h="932011">
                <a:tc>
                  <a:txBody>
                    <a:bodyPr/>
                    <a:lstStyle/>
                    <a:p>
                      <a:pPr>
                        <a:defRPr b="0">
                          <a:solidFill>
                            <a:srgbClr val="000000"/>
                          </a:solidFill>
                        </a:defRPr>
                      </a:pPr>
                      <a:r>
                        <a:rPr sz="2600">
                          <a:solidFill>
                            <a:srgbClr val="FFFFFF"/>
                          </a:solidFill>
                          <a:latin typeface="Helvetica Light"/>
                          <a:ea typeface="Helvetica Light"/>
                          <a:cs typeface="Helvetica Light"/>
                        </a:rPr>
                        <a:t>Commercial &amp; Energy Savings</a:t>
                      </a:r>
                    </a:p>
                  </a:txBody>
                  <a:tcPr marL="65024" marR="65024" marT="65024" marB="65024" horzOverflow="overflow"/>
                </a:tc>
                <a:tc>
                  <a:txBody>
                    <a:bodyPr/>
                    <a:lstStyle/>
                    <a:p>
                      <a:pPr>
                        <a:defRPr b="0">
                          <a:solidFill>
                            <a:srgbClr val="000000"/>
                          </a:solidFill>
                        </a:defRPr>
                      </a:pPr>
                      <a:r>
                        <a:rPr sz="2600">
                          <a:solidFill>
                            <a:srgbClr val="FFFFFF"/>
                          </a:solidFill>
                          <a:latin typeface="Helvetica Light"/>
                          <a:ea typeface="Helvetica Light"/>
                          <a:cs typeface="Helvetica Light"/>
                        </a:rPr>
                        <a:t>Operational</a:t>
                      </a:r>
                    </a:p>
                  </a:txBody>
                  <a:tcPr marL="65024" marR="65024" marT="65024" marB="65024" horzOverflow="overflow"/>
                </a:tc>
                <a:tc>
                  <a:txBody>
                    <a:bodyPr/>
                    <a:lstStyle/>
                    <a:p>
                      <a:pPr>
                        <a:defRPr b="0">
                          <a:solidFill>
                            <a:srgbClr val="000000"/>
                          </a:solidFill>
                        </a:defRPr>
                      </a:pPr>
                      <a:r>
                        <a:rPr sz="2600">
                          <a:solidFill>
                            <a:srgbClr val="FFFFFF"/>
                          </a:solidFill>
                          <a:latin typeface="Helvetica Light"/>
                          <a:ea typeface="Helvetica Light"/>
                          <a:cs typeface="Helvetica Light"/>
                        </a:rPr>
                        <a:t>Environmental &amp; H&amp;S</a:t>
                      </a:r>
                    </a:p>
                  </a:txBody>
                  <a:tcPr marL="65024" marR="65024" marT="65024" marB="65024" horzOverflow="overflow"/>
                </a:tc>
              </a:tr>
              <a:tr h="1097500">
                <a:tc>
                  <a:txBody>
                    <a:bodyPr/>
                    <a:lstStyle/>
                    <a:p>
                      <a:r>
                        <a:rPr sz="2600"/>
                        <a:t>Container Tracking &amp; Monitoring </a:t>
                      </a:r>
                    </a:p>
                  </a:txBody>
                  <a:tcPr marL="65024" marR="65024" marT="65024" marB="65024" horzOverflow="overflow"/>
                </a:tc>
                <a:tc>
                  <a:txBody>
                    <a:bodyPr/>
                    <a:lstStyle/>
                    <a:p>
                      <a:r>
                        <a:rPr sz="2600"/>
                        <a:t>Reefer Monitoring</a:t>
                      </a:r>
                    </a:p>
                  </a:txBody>
                  <a:tcPr marL="65024" marR="65024" marT="65024" marB="65024" horzOverflow="overflow"/>
                </a:tc>
                <a:tc>
                  <a:txBody>
                    <a:bodyPr/>
                    <a:lstStyle/>
                    <a:p>
                      <a:r>
                        <a:rPr sz="2600"/>
                        <a:t>Life Rings and/or life lines</a:t>
                      </a:r>
                    </a:p>
                  </a:txBody>
                  <a:tcPr marL="65024" marR="65024" marT="65024" marB="65024" horzOverflow="overflow"/>
                </a:tc>
              </a:tr>
              <a:tr h="2036064">
                <a:tc>
                  <a:txBody>
                    <a:bodyPr/>
                    <a:lstStyle/>
                    <a:p>
                      <a:r>
                        <a:rPr sz="2600"/>
                        <a:t>Smart Metering  &amp; Monitoring of Reefer points</a:t>
                      </a:r>
                    </a:p>
                  </a:txBody>
                  <a:tcPr marL="65024" marR="65024" marT="65024" marB="65024" horzOverflow="overflow"/>
                </a:tc>
                <a:tc>
                  <a:txBody>
                    <a:bodyPr/>
                    <a:lstStyle/>
                    <a:p>
                      <a:pPr algn="l" defTabSz="914400"/>
                      <a:r>
                        <a:rPr sz="2600"/>
                        <a:t>Condition Based Monitoring – Fire Suppression pumps, variable speed drives, Diesel Generators</a:t>
                      </a:r>
                    </a:p>
                  </a:txBody>
                  <a:tcPr marL="65024" marR="65024" marT="65024" marB="65024" horzOverflow="overflow"/>
                </a:tc>
                <a:tc>
                  <a:txBody>
                    <a:bodyPr/>
                    <a:lstStyle/>
                    <a:p>
                      <a:r>
                        <a:rPr sz="2600"/>
                        <a:t>Water Monitoring</a:t>
                      </a:r>
                    </a:p>
                  </a:txBody>
                  <a:tcPr marL="65024" marR="65024" marT="65024" marB="65024" horzOverflow="overflow"/>
                </a:tc>
              </a:tr>
              <a:tr h="1271805">
                <a:tc>
                  <a:txBody>
                    <a:bodyPr/>
                    <a:lstStyle/>
                    <a:p>
                      <a:r>
                        <a:rPr sz="2600"/>
                        <a:t>Smart Lighting &amp; Sub electric smart metering</a:t>
                      </a:r>
                    </a:p>
                  </a:txBody>
                  <a:tcPr marL="65024" marR="65024" marT="65024" marB="65024" horzOverflow="overflow"/>
                </a:tc>
                <a:tc>
                  <a:txBody>
                    <a:bodyPr/>
                    <a:lstStyle/>
                    <a:p>
                      <a:r>
                        <a:rPr sz="2600"/>
                        <a:t>Spare Container Monitoring </a:t>
                      </a:r>
                    </a:p>
                  </a:txBody>
                  <a:tcPr marL="65024" marR="65024" marT="65024" marB="65024" horzOverflow="overflow"/>
                </a:tc>
                <a:tc>
                  <a:txBody>
                    <a:bodyPr/>
                    <a:lstStyle/>
                    <a:p>
                      <a:pPr algn="l" defTabSz="914400">
                        <a:defRPr sz="2600"/>
                      </a:pPr>
                      <a:r>
                        <a:t>Flood Monitoring, Sewage Pumps</a:t>
                      </a:r>
                    </a:p>
                  </a:txBody>
                  <a:tcPr marL="65024" marR="65024" marT="65024" marB="65024" horzOverflow="overflow"/>
                </a:tc>
              </a:tr>
              <a:tr h="1271805">
                <a:tc>
                  <a:txBody>
                    <a:bodyPr/>
                    <a:lstStyle/>
                    <a:p>
                      <a:r>
                        <a:rPr sz="2600"/>
                        <a:t>Smart Parking (e.g. contract parking) &amp; Parking meters</a:t>
                      </a:r>
                    </a:p>
                  </a:txBody>
                  <a:tcPr marL="65024" marR="65024" marT="65024" marB="65024" horzOverflow="overflow"/>
                </a:tc>
                <a:tc>
                  <a:txBody>
                    <a:bodyPr/>
                    <a:lstStyle/>
                    <a:p>
                      <a:r>
                        <a:rPr sz="2600"/>
                        <a:t>Marker Bouys &amp; Navigation Lights</a:t>
                      </a:r>
                    </a:p>
                  </a:txBody>
                  <a:tcPr marL="65024" marR="65024" marT="65024" marB="65024" horzOverflow="overflow"/>
                </a:tc>
                <a:tc>
                  <a:txBody>
                    <a:bodyPr/>
                    <a:lstStyle/>
                    <a:p>
                      <a:pPr algn="l" defTabSz="914400">
                        <a:defRPr sz="2600"/>
                      </a:pPr>
                      <a:r>
                        <a:t>Air Quality Monitoring </a:t>
                      </a:r>
                    </a:p>
                  </a:txBody>
                  <a:tcPr marL="65024" marR="65024" marT="65024" marB="65024" horzOverflow="overflow"/>
                </a:tc>
              </a:tr>
              <a:tr h="932011">
                <a:tc>
                  <a:txBody>
                    <a:bodyPr/>
                    <a:lstStyle/>
                    <a:p>
                      <a:r>
                        <a:rPr sz="2600"/>
                        <a:t>Door Seal &amp; Temperature</a:t>
                      </a:r>
                    </a:p>
                  </a:txBody>
                  <a:tcPr marL="65024" marR="65024" marT="65024" marB="65024" horzOverflow="overflow"/>
                </a:tc>
                <a:tc>
                  <a:txBody>
                    <a:bodyPr/>
                    <a:lstStyle/>
                    <a:p>
                      <a:r>
                        <a:rPr sz="2600"/>
                        <a:t> Asset Tracking </a:t>
                      </a:r>
                    </a:p>
                  </a:txBody>
                  <a:tcPr marL="65024" marR="65024" marT="65024" marB="65024" horzOverflow="overflow"/>
                </a:tc>
                <a:tc>
                  <a:txBody>
                    <a:bodyPr/>
                    <a:lstStyle/>
                    <a:p>
                      <a:r>
                        <a:rPr sz="2600"/>
                        <a:t>Perimeter Alarms &amp; Safety Equipment</a:t>
                      </a:r>
                    </a:p>
                  </a:txBody>
                  <a:tcPr marL="65024" marR="65024" marT="65024" marB="65024" horzOverflow="overflow"/>
                </a:tc>
              </a:tr>
              <a:tr h="1227235">
                <a:tc>
                  <a:txBody>
                    <a:bodyPr/>
                    <a:lstStyle/>
                    <a:p>
                      <a:r>
                        <a:rPr sz="2600"/>
                        <a:t>Marina/Pleasure Craft; water, electricity &amp; security </a:t>
                      </a:r>
                    </a:p>
                  </a:txBody>
                  <a:tcPr marL="65024" marR="65024" marT="65024" marB="65024" horzOverflow="overflow"/>
                </a:tc>
                <a:tc>
                  <a:txBody>
                    <a:bodyPr/>
                    <a:lstStyle/>
                    <a:p>
                      <a:r>
                        <a:rPr sz="2600"/>
                        <a:t>Crane Engine Time Monitoring</a:t>
                      </a:r>
                    </a:p>
                  </a:txBody>
                  <a:tcPr marL="65024" marR="65024" marT="65024" marB="65024" horzOverflow="overflow"/>
                </a:tc>
                <a:tc>
                  <a:txBody>
                    <a:bodyPr/>
                    <a:lstStyle/>
                    <a:p>
                      <a:r>
                        <a:rPr sz="2600"/>
                        <a:t>IoT enabled Protective Hats  </a:t>
                      </a:r>
                    </a:p>
                  </a:txBody>
                  <a:tcPr marL="65024" marR="65024" marT="65024" marB="65024" horzOverflow="overflow"/>
                </a:tc>
              </a:tr>
            </a:tbl>
          </a:graphicData>
        </a:graphic>
      </p:graphicFrame>
      <p:sp>
        <p:nvSpPr>
          <p:cNvPr id="396" name="Title 3"/>
          <p:cNvSpPr/>
          <p:nvPr/>
        </p:nvSpPr>
        <p:spPr>
          <a:xfrm>
            <a:off x="664950" y="22738"/>
            <a:ext cx="11704322" cy="979114"/>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normAutofit/>
          </a:bodyPr>
          <a:lstStyle>
            <a:lvl1pPr>
              <a:defRPr sz="4500">
                <a:solidFill>
                  <a:srgbClr val="0070C0"/>
                </a:solidFill>
              </a:defRPr>
            </a:lvl1pPr>
          </a:lstStyle>
          <a:p>
            <a:r>
              <a:t>Port/Ship Use Cases</a:t>
            </a:r>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 name="Chassis Control"/>
          <p:cNvSpPr>
            <a:spLocks noGrp="1"/>
          </p:cNvSpPr>
          <p:nvPr>
            <p:ph type="ctrTitle"/>
          </p:nvPr>
        </p:nvSpPr>
        <p:spPr>
          <a:xfrm>
            <a:off x="1184271" y="3740363"/>
            <a:ext cx="10464801" cy="3302001"/>
          </a:xfrm>
          <a:prstGeom prst="rect">
            <a:avLst/>
          </a:prstGeom>
        </p:spPr>
        <p:txBody>
          <a:bodyPr/>
          <a:lstStyle/>
          <a:p>
            <a:pPr defTabSz="572516">
              <a:defRPr sz="7056"/>
            </a:pPr>
            <a:r>
              <a:t>Use Case 1</a:t>
            </a:r>
            <a:br/>
            <a:r>
              <a:t>Wheeled Terminals &amp; </a:t>
            </a:r>
            <a:br/>
            <a:r>
              <a:t>Chassis Tracking</a:t>
            </a:r>
          </a:p>
        </p:txBody>
      </p:sp>
      <p:pic>
        <p:nvPicPr>
          <p:cNvPr id="399" name="image1.jpeg" descr="image1.jpeg"/>
          <p:cNvPicPr>
            <a:picLocks noChangeAspect="1"/>
          </p:cNvPicPr>
          <p:nvPr/>
        </p:nvPicPr>
        <p:blipFill>
          <a:blip r:embed="rId2">
            <a:extLst/>
          </a:blip>
          <a:srcRect t="13233" b="16009"/>
          <a:stretch>
            <a:fillRect/>
          </a:stretch>
        </p:blipFill>
        <p:spPr>
          <a:xfrm>
            <a:off x="4711700" y="1241645"/>
            <a:ext cx="3581282" cy="1790646"/>
          </a:xfrm>
          <a:prstGeom prst="rect">
            <a:avLst/>
          </a:prstGeom>
          <a:ln w="12700">
            <a:miter lim="400000"/>
          </a:ln>
        </p:spPr>
      </p:pic>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 name="Chassis solutions"/>
          <p:cNvSpPr>
            <a:spLocks noGrp="1"/>
          </p:cNvSpPr>
          <p:nvPr>
            <p:ph type="title"/>
          </p:nvPr>
        </p:nvSpPr>
        <p:spPr>
          <a:xfrm>
            <a:off x="952500" y="1001716"/>
            <a:ext cx="11099800" cy="2159001"/>
          </a:xfrm>
          <a:prstGeom prst="rect">
            <a:avLst/>
          </a:prstGeom>
        </p:spPr>
        <p:txBody>
          <a:bodyPr/>
          <a:lstStyle/>
          <a:p>
            <a:r>
              <a:t>Chassis Requirements</a:t>
            </a:r>
          </a:p>
        </p:txBody>
      </p:sp>
      <p:sp>
        <p:nvSpPr>
          <p:cNvPr id="402" name="Know the locations…"/>
          <p:cNvSpPr>
            <a:spLocks noGrp="1"/>
          </p:cNvSpPr>
          <p:nvPr>
            <p:ph type="body" idx="1"/>
          </p:nvPr>
        </p:nvSpPr>
        <p:spPr>
          <a:xfrm>
            <a:off x="952500" y="2932119"/>
            <a:ext cx="11099800" cy="6286501"/>
          </a:xfrm>
          <a:prstGeom prst="rect">
            <a:avLst/>
          </a:prstGeom>
        </p:spPr>
        <p:txBody>
          <a:bodyPr/>
          <a:lstStyle/>
          <a:p>
            <a:pPr defTabSz="572516">
              <a:lnSpc>
                <a:spcPct val="80000"/>
              </a:lnSpc>
              <a:spcBef>
                <a:spcPts val="4100"/>
              </a:spcBef>
              <a:defRPr sz="2450"/>
            </a:pPr>
            <a:r>
              <a:t>Location (track)</a:t>
            </a:r>
          </a:p>
          <a:p>
            <a:pPr defTabSz="572516">
              <a:lnSpc>
                <a:spcPct val="80000"/>
              </a:lnSpc>
              <a:spcBef>
                <a:spcPts val="4100"/>
              </a:spcBef>
              <a:defRPr sz="2450"/>
            </a:pPr>
            <a:r>
              <a:t>Movement (track)</a:t>
            </a:r>
          </a:p>
          <a:p>
            <a:pPr defTabSz="572516">
              <a:lnSpc>
                <a:spcPct val="80000"/>
              </a:lnSpc>
              <a:spcBef>
                <a:spcPts val="4100"/>
              </a:spcBef>
              <a:defRPr sz="2450"/>
            </a:pPr>
            <a:r>
              <a:t>Condition Monitoring (Register G Force incident: damaged?, when?</a:t>
            </a:r>
          </a:p>
          <a:p>
            <a:pPr defTabSz="572516">
              <a:lnSpc>
                <a:spcPct val="80000"/>
              </a:lnSpc>
              <a:spcBef>
                <a:spcPts val="4100"/>
              </a:spcBef>
              <a:defRPr sz="2450"/>
            </a:pPr>
            <a:r>
              <a:t>Cloud Hosted registration of all information. API to existing billing systems </a:t>
            </a:r>
          </a:p>
          <a:p>
            <a:pPr defTabSz="572516">
              <a:lnSpc>
                <a:spcPct val="80000"/>
              </a:lnSpc>
              <a:spcBef>
                <a:spcPts val="4100"/>
              </a:spcBef>
              <a:defRPr sz="2450"/>
            </a:pPr>
            <a:r>
              <a:t>Status: 	</a:t>
            </a:r>
          </a:p>
          <a:p>
            <a:pPr marL="871219" lvl="1" indent="-435609" defTabSz="572516">
              <a:lnSpc>
                <a:spcPct val="80000"/>
              </a:lnSpc>
              <a:spcBef>
                <a:spcPts val="4100"/>
              </a:spcBef>
              <a:defRPr sz="2450"/>
            </a:pPr>
            <a:r>
              <a:t>In Service Parked/Moving  </a:t>
            </a:r>
          </a:p>
          <a:p>
            <a:pPr marL="871219" lvl="1" indent="-435609" defTabSz="572516">
              <a:lnSpc>
                <a:spcPct val="80000"/>
              </a:lnSpc>
              <a:spcBef>
                <a:spcPts val="4100"/>
              </a:spcBef>
              <a:defRPr sz="2450"/>
            </a:pPr>
            <a:r>
              <a:t>High Availability / Stacked </a:t>
            </a:r>
          </a:p>
          <a:p>
            <a:pPr marL="871219" lvl="1" indent="-435609" defTabSz="572516">
              <a:lnSpc>
                <a:spcPct val="80000"/>
              </a:lnSpc>
              <a:spcBef>
                <a:spcPts val="4100"/>
              </a:spcBef>
              <a:defRPr sz="2450"/>
            </a:pPr>
            <a:r>
              <a:t>Out of Service (In Maintenance/Maintenance Due)  </a:t>
            </a:r>
          </a:p>
        </p:txBody>
      </p:sp>
      <p:pic>
        <p:nvPicPr>
          <p:cNvPr id="403" name="image1.jpeg" descr="image1.jpeg"/>
          <p:cNvPicPr>
            <a:picLocks noChangeAspect="1"/>
          </p:cNvPicPr>
          <p:nvPr/>
        </p:nvPicPr>
        <p:blipFill>
          <a:blip r:embed="rId2">
            <a:extLst/>
          </a:blip>
          <a:srcRect t="13233" b="16009"/>
          <a:stretch>
            <a:fillRect/>
          </a:stretch>
        </p:blipFill>
        <p:spPr>
          <a:xfrm>
            <a:off x="433512" y="517746"/>
            <a:ext cx="2016226" cy="1008116"/>
          </a:xfrm>
          <a:prstGeom prst="rect">
            <a:avLst/>
          </a:prstGeom>
          <a:ln w="12700">
            <a:miter lim="400000"/>
          </a:ln>
        </p:spPr>
      </p:pic>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5" name="Process"/>
          <p:cNvSpPr>
            <a:spLocks noGrp="1"/>
          </p:cNvSpPr>
          <p:nvPr>
            <p:ph type="title"/>
          </p:nvPr>
        </p:nvSpPr>
        <p:spPr>
          <a:prstGeom prst="rect">
            <a:avLst/>
          </a:prstGeom>
        </p:spPr>
        <p:txBody>
          <a:bodyPr/>
          <a:lstStyle>
            <a:lvl1pPr defTabSz="356362">
              <a:defRPr sz="4880"/>
            </a:lvl1pPr>
          </a:lstStyle>
          <a:p>
            <a:r>
              <a:t> Real-time automated container tracking and control system (RTACTCS)</a:t>
            </a:r>
          </a:p>
        </p:txBody>
      </p:sp>
      <p:sp>
        <p:nvSpPr>
          <p:cNvPr id="406" name="Damage noted on chassis…"/>
          <p:cNvSpPr>
            <a:spLocks noGrp="1"/>
          </p:cNvSpPr>
          <p:nvPr>
            <p:ph type="body" idx="1"/>
          </p:nvPr>
        </p:nvSpPr>
        <p:spPr>
          <a:xfrm>
            <a:off x="-1" y="1814513"/>
            <a:ext cx="13004801" cy="7939087"/>
          </a:xfrm>
          <a:prstGeom prst="rect">
            <a:avLst/>
          </a:prstGeom>
        </p:spPr>
        <p:txBody>
          <a:bodyPr/>
          <a:lstStyle/>
          <a:p>
            <a:pPr lvl="1">
              <a:defRPr sz="2400"/>
            </a:pPr>
            <a:r>
              <a:t>Hybrid LPWAN Class A (on Chassis) &amp; LPWAN/GPS Class C (on Tractor/Semi) </a:t>
            </a:r>
          </a:p>
          <a:p>
            <a:pPr lvl="1">
              <a:defRPr sz="2400"/>
            </a:pPr>
            <a:r>
              <a:t>Present Movement at 2 levels.</a:t>
            </a:r>
          </a:p>
          <a:p>
            <a:pPr lvl="2">
              <a:defRPr sz="2400"/>
            </a:pPr>
            <a:r>
              <a:t>Low Cost &amp; Low (battery) Powered LoRa on Chassis; Zones to Zone tracking   </a:t>
            </a:r>
          </a:p>
          <a:p>
            <a:pPr lvl="2">
              <a:defRPr sz="2400"/>
            </a:pPr>
            <a:r>
              <a:t>LoRa Class 3 and GPS base Tractor sensor; constant feed to Chassis coordinates to cloud </a:t>
            </a:r>
          </a:p>
          <a:p>
            <a:pPr lvl="1">
              <a:defRPr sz="2400"/>
            </a:pPr>
            <a:r>
              <a:t>Continue Location Registration until Chassis comes to a stop; stored and asleep until next movement </a:t>
            </a:r>
          </a:p>
          <a:p>
            <a:pPr>
              <a:defRPr sz="2400"/>
            </a:pPr>
            <a:r>
              <a:t>Button pushed on sensor to trigger maintenance required mode (Takes Chassis In/Out of service)</a:t>
            </a:r>
          </a:p>
          <a:p>
            <a:pPr>
              <a:defRPr sz="2400"/>
            </a:pPr>
            <a:r>
              <a:t>Maintenance/Damage Record  </a:t>
            </a:r>
          </a:p>
        </p:txBody>
      </p:sp>
      <p:pic>
        <p:nvPicPr>
          <p:cNvPr id="407" name="image1.jpeg" descr="image1.jpeg"/>
          <p:cNvPicPr>
            <a:picLocks noChangeAspect="1"/>
          </p:cNvPicPr>
          <p:nvPr/>
        </p:nvPicPr>
        <p:blipFill>
          <a:blip r:embed="rId2">
            <a:extLst/>
          </a:blip>
          <a:srcRect t="13233" b="16009"/>
          <a:stretch>
            <a:fillRect/>
          </a:stretch>
        </p:blipFill>
        <p:spPr>
          <a:xfrm>
            <a:off x="-23688" y="179079"/>
            <a:ext cx="1481001" cy="740502"/>
          </a:xfrm>
          <a:prstGeom prst="rect">
            <a:avLst/>
          </a:prstGeom>
          <a:ln w="12700">
            <a:miter lim="400000"/>
          </a:ln>
        </p:spPr>
      </p:pic>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 name="Real-time automated container tracking and control system (RTACTCS)"/>
          <p:cNvSpPr>
            <a:spLocks noGrp="1"/>
          </p:cNvSpPr>
          <p:nvPr>
            <p:ph type="title"/>
          </p:nvPr>
        </p:nvSpPr>
        <p:spPr>
          <a:prstGeom prst="rect">
            <a:avLst/>
          </a:prstGeom>
        </p:spPr>
        <p:txBody>
          <a:bodyPr/>
          <a:lstStyle>
            <a:lvl1pPr defTabSz="356362">
              <a:defRPr sz="4880"/>
            </a:lvl1pPr>
          </a:lstStyle>
          <a:p>
            <a:r>
              <a:t> Real-time automated container tracking and control system (RTACTCS)</a:t>
            </a:r>
          </a:p>
        </p:txBody>
      </p:sp>
      <p:sp>
        <p:nvSpPr>
          <p:cNvPr id="410" name="Use the existing DGPS receiver in the vehicle to supply location accuracy of close to 1m…"/>
          <p:cNvSpPr>
            <a:spLocks noGrp="1"/>
          </p:cNvSpPr>
          <p:nvPr>
            <p:ph type="body" idx="1"/>
          </p:nvPr>
        </p:nvSpPr>
        <p:spPr>
          <a:xfrm>
            <a:off x="833966" y="2332566"/>
            <a:ext cx="11099801" cy="6286501"/>
          </a:xfrm>
          <a:prstGeom prst="rect">
            <a:avLst/>
          </a:prstGeom>
        </p:spPr>
        <p:txBody>
          <a:bodyPr/>
          <a:lstStyle/>
          <a:p>
            <a:pPr>
              <a:defRPr sz="2400"/>
            </a:pPr>
            <a:r>
              <a:t>Use the existing DGPS receiver in the vehicle to supply location accuracy of close to 1m</a:t>
            </a:r>
          </a:p>
          <a:p>
            <a:pPr>
              <a:defRPr sz="2400"/>
            </a:pPr>
            <a:r>
              <a:t>This information used with accurate mapping of each chassis bay would enable very accurate location</a:t>
            </a:r>
          </a:p>
          <a:p>
            <a:pPr>
              <a:defRPr sz="2400"/>
            </a:pPr>
            <a:r>
              <a:t>No install required on the chassis for tracking</a:t>
            </a:r>
          </a:p>
          <a:p>
            <a:pPr>
              <a:defRPr sz="2400"/>
            </a:pPr>
            <a:r>
              <a:t>65 LoRa units required to take DGPS feed from tractors</a:t>
            </a:r>
          </a:p>
          <a:p>
            <a:pPr>
              <a:defRPr sz="2400"/>
            </a:pPr>
            <a:r>
              <a:t>Side Loaders also have DGPS </a:t>
            </a:r>
          </a:p>
          <a:p>
            <a:pPr>
              <a:defRPr sz="2400"/>
            </a:pPr>
            <a:r>
              <a:t>With LoRa on board sensor data from loads can be tracked in realtime.</a:t>
            </a:r>
          </a:p>
        </p:txBody>
      </p:sp>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2" name="Table"/>
          <p:cNvGraphicFramePr/>
          <p:nvPr/>
        </p:nvGraphicFramePr>
        <p:xfrm>
          <a:off x="1019373" y="1616667"/>
          <a:ext cx="10978754" cy="6714467"/>
        </p:xfrm>
        <a:graphic>
          <a:graphicData uri="http://schemas.openxmlformats.org/drawingml/2006/table">
            <a:tbl>
              <a:tblPr bandRow="1">
                <a:tableStyleId>{4C3C2611-4C71-4FC5-86AE-919BDF0F9419}</a:tableStyleId>
              </a:tblPr>
              <a:tblGrid>
                <a:gridCol w="1374367"/>
                <a:gridCol w="4850793"/>
                <a:gridCol w="2090800"/>
                <a:gridCol w="2650092"/>
              </a:tblGrid>
              <a:tr h="903148">
                <a:tc>
                  <a:txBody>
                    <a:bodyPr/>
                    <a:lstStyle/>
                    <a:p>
                      <a:pPr defTabSz="457200">
                        <a:lnSpc>
                          <a:spcPts val="2600"/>
                        </a:lnSpc>
                      </a:pPr>
                      <a:r>
                        <a:rPr sz="1210" b="1">
                          <a:solidFill>
                            <a:srgbClr val="FFFFFF"/>
                          </a:solidFill>
                          <a:latin typeface="Arial"/>
                          <a:ea typeface="Arial"/>
                          <a:cs typeface="Arial"/>
                          <a:sym typeface="Arial"/>
                        </a:rPr>
                        <a:t>Criteria</a:t>
                      </a:r>
                    </a:p>
                  </a:txBody>
                  <a:tcPr marL="127000" marR="127000" marT="127000" marB="127000" anchor="ctr" horzOverflow="overflow">
                    <a:solidFill>
                      <a:srgbClr val="0069D3"/>
                    </a:solidFill>
                  </a:tcPr>
                </a:tc>
                <a:tc>
                  <a:txBody>
                    <a:bodyPr/>
                    <a:lstStyle/>
                    <a:p>
                      <a:pPr defTabSz="457200">
                        <a:lnSpc>
                          <a:spcPts val="2600"/>
                        </a:lnSpc>
                      </a:pPr>
                      <a:r>
                        <a:rPr sz="1210" b="1">
                          <a:solidFill>
                            <a:srgbClr val="FFFFFF"/>
                          </a:solidFill>
                          <a:latin typeface="Arial"/>
                          <a:ea typeface="Arial"/>
                          <a:cs typeface="Arial"/>
                          <a:sym typeface="Arial"/>
                        </a:rPr>
                        <a:t>Matson Logistics</a:t>
                      </a:r>
                    </a:p>
                  </a:txBody>
                  <a:tcPr marL="127000" marR="127000" marT="127000" marB="127000" anchor="ctr" horzOverflow="overflow">
                    <a:solidFill>
                      <a:srgbClr val="0069D3"/>
                    </a:solidFill>
                  </a:tcPr>
                </a:tc>
                <a:tc>
                  <a:txBody>
                    <a:bodyPr/>
                    <a:lstStyle/>
                    <a:p>
                      <a:pPr defTabSz="457200">
                        <a:lnSpc>
                          <a:spcPts val="2600"/>
                        </a:lnSpc>
                      </a:pPr>
                      <a:r>
                        <a:rPr sz="1210" b="1">
                          <a:solidFill>
                            <a:srgbClr val="FFFFFF"/>
                          </a:solidFill>
                          <a:latin typeface="Arial"/>
                          <a:ea typeface="Arial"/>
                          <a:cs typeface="Arial"/>
                          <a:sym typeface="Arial"/>
                        </a:rPr>
                        <a:t>Traditional IMC / 3PL / Broker</a:t>
                      </a:r>
                    </a:p>
                  </a:txBody>
                  <a:tcPr marL="127000" marR="127000" marT="127000" marB="127000" anchor="ctr" horzOverflow="overflow">
                    <a:solidFill>
                      <a:srgbClr val="0069D3"/>
                    </a:solidFill>
                  </a:tcPr>
                </a:tc>
                <a:tc>
                  <a:txBody>
                    <a:bodyPr/>
                    <a:lstStyle/>
                    <a:p>
                      <a:pPr defTabSz="457200">
                        <a:lnSpc>
                          <a:spcPts val="2600"/>
                        </a:lnSpc>
                      </a:pPr>
                      <a:r>
                        <a:rPr sz="1210" b="1">
                          <a:solidFill>
                            <a:srgbClr val="FFFFFF"/>
                          </a:solidFill>
                          <a:latin typeface="Arial"/>
                          <a:ea typeface="Arial"/>
                          <a:cs typeface="Arial"/>
                          <a:sym typeface="Arial"/>
                        </a:rPr>
                        <a:t>Bi-Modal Truckload Carrier</a:t>
                      </a:r>
                    </a:p>
                  </a:txBody>
                  <a:tcPr marL="127000" marR="127000" marT="127000" marB="127000" anchor="ctr" horzOverflow="overflow">
                    <a:solidFill>
                      <a:srgbClr val="0069D3"/>
                    </a:solidFill>
                  </a:tcPr>
                </a:tc>
              </a:tr>
              <a:tr h="1505864">
                <a:tc>
                  <a:txBody>
                    <a:bodyPr/>
                    <a:lstStyle/>
                    <a:p>
                      <a:pPr defTabSz="457200">
                        <a:lnSpc>
                          <a:spcPts val="2500"/>
                        </a:lnSpc>
                      </a:pPr>
                      <a:r>
                        <a:rPr sz="1100" b="1">
                          <a:latin typeface="Arial"/>
                          <a:ea typeface="Arial"/>
                          <a:cs typeface="Arial"/>
                          <a:sym typeface="Arial"/>
                        </a:rPr>
                        <a:t>Asset Ownership &amp; Financial Commitment</a:t>
                      </a:r>
                    </a:p>
                  </a:txBody>
                  <a:tcPr marL="127000" marR="127000" marT="127000" marB="127000" anchor="ctr" horzOverflow="overflow">
                    <a:lnR w="12700">
                      <a:solidFill>
                        <a:srgbClr val="FFFFFF"/>
                      </a:solidFill>
                      <a:miter lim="400000"/>
                    </a:lnR>
                    <a:solidFill>
                      <a:srgbClr val="DAF0FE"/>
                    </a:solidFill>
                  </a:tcPr>
                </a:tc>
                <a:tc>
                  <a:txBody>
                    <a:bodyPr/>
                    <a:lstStyle/>
                    <a:p>
                      <a:pPr algn="l" defTabSz="457200">
                        <a:lnSpc>
                          <a:spcPts val="2500"/>
                        </a:lnSpc>
                      </a:pPr>
                      <a:r>
                        <a:rPr sz="1100">
                          <a:latin typeface="Arial"/>
                          <a:ea typeface="Arial"/>
                          <a:cs typeface="Arial"/>
                          <a:sym typeface="Arial"/>
                        </a:rPr>
                        <a:t>Matson offers asset-based service through its new 53' domestic containers, intermodal containers, ocean services, and warehouses</a:t>
                      </a:r>
                    </a:p>
                  </a:txBody>
                  <a:tcPr marL="127000" marR="127000" marT="127000" marB="127000" anchor="ctr" horzOverflow="overflow">
                    <a:lnL w="12700">
                      <a:solidFill>
                        <a:srgbClr val="FFFFFF"/>
                      </a:solidFill>
                      <a:miter lim="400000"/>
                    </a:lnL>
                    <a:lnR w="12700">
                      <a:solidFill>
                        <a:srgbClr val="FFFFFF"/>
                      </a:solidFill>
                      <a:miter lim="400000"/>
                    </a:lnR>
                    <a:solidFill>
                      <a:srgbClr val="DAF0FE"/>
                    </a:solidFill>
                  </a:tcPr>
                </a:tc>
                <a:tc>
                  <a:txBody>
                    <a:bodyPr/>
                    <a:lstStyle/>
                    <a:p>
                      <a:pPr algn="l" defTabSz="457200">
                        <a:lnSpc>
                          <a:spcPts val="2500"/>
                        </a:lnSpc>
                      </a:pPr>
                      <a:r>
                        <a:rPr sz="1100">
                          <a:latin typeface="Arial"/>
                          <a:ea typeface="Arial"/>
                          <a:cs typeface="Arial"/>
                          <a:sym typeface="Arial"/>
                        </a:rPr>
                        <a:t>No "skin in the game." Little control over capacity, rate, and marketing solutions.</a:t>
                      </a:r>
                    </a:p>
                  </a:txBody>
                  <a:tcPr marL="127000" marR="127000" marT="127000" marB="127000" anchor="ctr" horzOverflow="overflow">
                    <a:lnL w="12700">
                      <a:solidFill>
                        <a:srgbClr val="FFFFFF"/>
                      </a:solidFill>
                      <a:miter lim="400000"/>
                    </a:lnL>
                    <a:lnR w="12700">
                      <a:solidFill>
                        <a:srgbClr val="FFFFFF"/>
                      </a:solidFill>
                      <a:miter lim="400000"/>
                    </a:lnR>
                    <a:solidFill>
                      <a:srgbClr val="DAF0FE"/>
                    </a:solidFill>
                  </a:tcPr>
                </a:tc>
                <a:tc>
                  <a:txBody>
                    <a:bodyPr/>
                    <a:lstStyle/>
                    <a:p>
                      <a:pPr algn="l" defTabSz="457200">
                        <a:lnSpc>
                          <a:spcPts val="2500"/>
                        </a:lnSpc>
                      </a:pPr>
                      <a:r>
                        <a:rPr sz="1100">
                          <a:latin typeface="Arial"/>
                          <a:ea typeface="Arial"/>
                          <a:cs typeface="Arial"/>
                          <a:sym typeface="Arial"/>
                        </a:rPr>
                        <a:t>No warehousing or international service offerings.</a:t>
                      </a:r>
                    </a:p>
                  </a:txBody>
                  <a:tcPr marL="127000" marR="127000" marT="127000" marB="127000" anchor="ctr" horzOverflow="overflow">
                    <a:lnL w="12700">
                      <a:solidFill>
                        <a:srgbClr val="FFFFFF"/>
                      </a:solidFill>
                      <a:miter lim="400000"/>
                    </a:lnL>
                    <a:solidFill>
                      <a:srgbClr val="DAF0FE"/>
                    </a:solidFill>
                  </a:tcPr>
                </a:tc>
              </a:tr>
              <a:tr h="1505864">
                <a:tc>
                  <a:txBody>
                    <a:bodyPr/>
                    <a:lstStyle/>
                    <a:p>
                      <a:pPr defTabSz="457200">
                        <a:lnSpc>
                          <a:spcPts val="2500"/>
                        </a:lnSpc>
                      </a:pPr>
                      <a:r>
                        <a:rPr sz="1100" b="1">
                          <a:latin typeface="Arial"/>
                          <a:ea typeface="Arial"/>
                          <a:cs typeface="Arial"/>
                          <a:sym typeface="Arial"/>
                        </a:rPr>
                        <a:t>Committed Capacity</a:t>
                      </a:r>
                    </a:p>
                  </a:txBody>
                  <a:tcPr marL="127000" marR="127000" marT="127000" marB="127000" anchor="ctr" horzOverflow="overflow">
                    <a:lnR w="12700">
                      <a:solidFill>
                        <a:srgbClr val="FFFFFF"/>
                      </a:solidFill>
                      <a:miter lim="400000"/>
                    </a:lnR>
                    <a:solidFill>
                      <a:srgbClr val="DAF0FE"/>
                    </a:solidFill>
                  </a:tcPr>
                </a:tc>
                <a:tc>
                  <a:txBody>
                    <a:bodyPr/>
                    <a:lstStyle/>
                    <a:p>
                      <a:pPr algn="l" defTabSz="457200">
                        <a:lnSpc>
                          <a:spcPts val="2500"/>
                        </a:lnSpc>
                      </a:pPr>
                      <a:r>
                        <a:rPr sz="1100">
                          <a:latin typeface="Arial"/>
                          <a:ea typeface="Arial"/>
                          <a:cs typeface="Arial"/>
                          <a:sym typeface="Arial"/>
                        </a:rPr>
                        <a:t>Matson offers committed capacity solutions not only through its own asset fleet, but also through Tier 1 committed capacity programs from its railroad and truck carrier partners.</a:t>
                      </a:r>
                    </a:p>
                  </a:txBody>
                  <a:tcPr marL="127000" marR="127000" marT="127000" marB="127000" anchor="ctr" horzOverflow="overflow">
                    <a:lnL w="12700">
                      <a:solidFill>
                        <a:srgbClr val="FFFFFF"/>
                      </a:solidFill>
                      <a:miter lim="400000"/>
                    </a:lnL>
                    <a:lnR w="12700">
                      <a:solidFill>
                        <a:srgbClr val="FFFFFF"/>
                      </a:solidFill>
                      <a:miter lim="400000"/>
                    </a:lnR>
                    <a:solidFill>
                      <a:srgbClr val="DAF0FE"/>
                    </a:solidFill>
                  </a:tcPr>
                </a:tc>
                <a:tc>
                  <a:txBody>
                    <a:bodyPr/>
                    <a:lstStyle/>
                    <a:p>
                      <a:pPr algn="l" defTabSz="457200">
                        <a:lnSpc>
                          <a:spcPts val="2500"/>
                        </a:lnSpc>
                      </a:pPr>
                      <a:r>
                        <a:rPr sz="1100">
                          <a:latin typeface="Arial"/>
                          <a:ea typeface="Arial"/>
                          <a:cs typeface="Arial"/>
                          <a:sym typeface="Arial"/>
                        </a:rPr>
                        <a:t>No assets to commit to customer needs outside of third party services.</a:t>
                      </a:r>
                    </a:p>
                  </a:txBody>
                  <a:tcPr marL="127000" marR="127000" marT="127000" marB="127000" anchor="ctr" horzOverflow="overflow">
                    <a:lnL w="12700">
                      <a:solidFill>
                        <a:srgbClr val="FFFFFF"/>
                      </a:solidFill>
                      <a:miter lim="400000"/>
                    </a:lnL>
                    <a:lnR w="12700">
                      <a:solidFill>
                        <a:srgbClr val="FFFFFF"/>
                      </a:solidFill>
                      <a:miter lim="400000"/>
                    </a:lnR>
                    <a:solidFill>
                      <a:srgbClr val="DAF0FE"/>
                    </a:solidFill>
                  </a:tcPr>
                </a:tc>
                <a:tc>
                  <a:txBody>
                    <a:bodyPr/>
                    <a:lstStyle/>
                    <a:p>
                      <a:pPr algn="l" defTabSz="457200">
                        <a:lnSpc>
                          <a:spcPts val="2500"/>
                        </a:lnSpc>
                      </a:pPr>
                      <a:r>
                        <a:rPr sz="1100">
                          <a:latin typeface="Arial"/>
                          <a:ea typeface="Arial"/>
                          <a:cs typeface="Arial"/>
                          <a:sym typeface="Arial"/>
                        </a:rPr>
                        <a:t>No outside capacity sources. Capacity limited to fleet resources in a market at any given time. Not customer flexible.</a:t>
                      </a:r>
                    </a:p>
                  </a:txBody>
                  <a:tcPr marL="127000" marR="127000" marT="127000" marB="127000" anchor="ctr" horzOverflow="overflow">
                    <a:lnL w="12700">
                      <a:solidFill>
                        <a:srgbClr val="FFFFFF"/>
                      </a:solidFill>
                      <a:miter lim="400000"/>
                    </a:lnL>
                    <a:solidFill>
                      <a:srgbClr val="DAF0FE"/>
                    </a:solidFill>
                  </a:tcPr>
                </a:tc>
              </a:tr>
              <a:tr h="1056186">
                <a:tc>
                  <a:txBody>
                    <a:bodyPr/>
                    <a:lstStyle/>
                    <a:p>
                      <a:pPr defTabSz="457200">
                        <a:lnSpc>
                          <a:spcPts val="2500"/>
                        </a:lnSpc>
                      </a:pPr>
                      <a:r>
                        <a:rPr sz="1100" b="1">
                          <a:latin typeface="Arial"/>
                          <a:ea typeface="Arial"/>
                          <a:cs typeface="Arial"/>
                          <a:sym typeface="Arial"/>
                        </a:rPr>
                        <a:t>Experience &amp; Continuity</a:t>
                      </a:r>
                    </a:p>
                  </a:txBody>
                  <a:tcPr marL="127000" marR="127000" marT="127000" marB="127000" anchor="ctr" horzOverflow="overflow">
                    <a:lnR w="12700">
                      <a:solidFill>
                        <a:srgbClr val="FFFFFF"/>
                      </a:solidFill>
                      <a:miter lim="400000"/>
                    </a:lnR>
                    <a:solidFill>
                      <a:srgbClr val="DAF0FE"/>
                    </a:solidFill>
                  </a:tcPr>
                </a:tc>
                <a:tc>
                  <a:txBody>
                    <a:bodyPr/>
                    <a:lstStyle/>
                    <a:p>
                      <a:pPr algn="l" defTabSz="457200">
                        <a:lnSpc>
                          <a:spcPts val="2500"/>
                        </a:lnSpc>
                      </a:pPr>
                      <a:r>
                        <a:rPr sz="1100">
                          <a:latin typeface="Arial"/>
                          <a:ea typeface="Arial"/>
                          <a:cs typeface="Arial"/>
                          <a:sym typeface="Arial"/>
                        </a:rPr>
                        <a:t>130 year history of transportation excellence. Containerization pioneer.</a:t>
                      </a:r>
                    </a:p>
                  </a:txBody>
                  <a:tcPr marL="127000" marR="127000" marT="127000" marB="127000" anchor="ctr" horzOverflow="overflow">
                    <a:lnL w="12700">
                      <a:solidFill>
                        <a:srgbClr val="FFFFFF"/>
                      </a:solidFill>
                      <a:miter lim="400000"/>
                    </a:lnL>
                    <a:lnR w="12700">
                      <a:solidFill>
                        <a:srgbClr val="FFFFFF"/>
                      </a:solidFill>
                      <a:miter lim="400000"/>
                    </a:lnR>
                    <a:solidFill>
                      <a:srgbClr val="DAF0FE"/>
                    </a:solidFill>
                  </a:tcPr>
                </a:tc>
                <a:tc>
                  <a:txBody>
                    <a:bodyPr/>
                    <a:lstStyle/>
                    <a:p>
                      <a:pPr algn="l" defTabSz="457200">
                        <a:lnSpc>
                          <a:spcPts val="2500"/>
                        </a:lnSpc>
                      </a:pPr>
                      <a:r>
                        <a:rPr sz="1100">
                          <a:latin typeface="Arial"/>
                          <a:ea typeface="Arial"/>
                          <a:cs typeface="Arial"/>
                          <a:sym typeface="Arial"/>
                        </a:rPr>
                        <a:t>Knowledge level varies widely by company and contact.</a:t>
                      </a:r>
                    </a:p>
                  </a:txBody>
                  <a:tcPr marL="127000" marR="127000" marT="127000" marB="127000" anchor="ctr" horzOverflow="overflow">
                    <a:lnL w="12700">
                      <a:solidFill>
                        <a:srgbClr val="FFFFFF"/>
                      </a:solidFill>
                      <a:miter lim="400000"/>
                    </a:lnL>
                    <a:lnR w="12700">
                      <a:solidFill>
                        <a:srgbClr val="FFFFFF"/>
                      </a:solidFill>
                      <a:miter lim="400000"/>
                    </a:lnR>
                    <a:solidFill>
                      <a:srgbClr val="DAF0FE"/>
                    </a:solidFill>
                  </a:tcPr>
                </a:tc>
                <a:tc>
                  <a:txBody>
                    <a:bodyPr/>
                    <a:lstStyle/>
                    <a:p>
                      <a:pPr algn="l" defTabSz="457200">
                        <a:lnSpc>
                          <a:spcPts val="2500"/>
                        </a:lnSpc>
                      </a:pPr>
                      <a:r>
                        <a:rPr sz="1100">
                          <a:latin typeface="Arial"/>
                          <a:ea typeface="Arial"/>
                          <a:cs typeface="Arial"/>
                          <a:sym typeface="Arial"/>
                        </a:rPr>
                        <a:t>Background in trucking. Intermodal inexperience reflected in customer service.</a:t>
                      </a:r>
                    </a:p>
                  </a:txBody>
                  <a:tcPr marL="127000" marR="127000" marT="127000" marB="127000" anchor="ctr" horzOverflow="overflow">
                    <a:lnL w="12700">
                      <a:solidFill>
                        <a:srgbClr val="FFFFFF"/>
                      </a:solidFill>
                      <a:miter lim="400000"/>
                    </a:lnL>
                    <a:solidFill>
                      <a:srgbClr val="DAF0FE"/>
                    </a:solidFill>
                  </a:tcPr>
                </a:tc>
              </a:tr>
              <a:tr h="1730702">
                <a:tc>
                  <a:txBody>
                    <a:bodyPr/>
                    <a:lstStyle/>
                    <a:p>
                      <a:pPr defTabSz="457200">
                        <a:lnSpc>
                          <a:spcPts val="2500"/>
                        </a:lnSpc>
                      </a:pPr>
                      <a:r>
                        <a:rPr sz="1100" b="1">
                          <a:latin typeface="Arial"/>
                          <a:ea typeface="Arial"/>
                          <a:cs typeface="Arial"/>
                          <a:sym typeface="Arial"/>
                        </a:rPr>
                        <a:t>Total Logistics Solution</a:t>
                      </a:r>
                    </a:p>
                  </a:txBody>
                  <a:tcPr marL="127000" marR="127000" marT="127000" marB="127000" anchor="ctr" horzOverflow="overflow">
                    <a:lnR w="12700">
                      <a:solidFill>
                        <a:srgbClr val="FFFFFF"/>
                      </a:solidFill>
                      <a:miter lim="400000"/>
                    </a:lnR>
                    <a:solidFill>
                      <a:srgbClr val="DAF0FE"/>
                    </a:solidFill>
                  </a:tcPr>
                </a:tc>
                <a:tc>
                  <a:txBody>
                    <a:bodyPr/>
                    <a:lstStyle/>
                    <a:p>
                      <a:pPr algn="l" defTabSz="457200">
                        <a:lnSpc>
                          <a:spcPts val="2500"/>
                        </a:lnSpc>
                      </a:pPr>
                      <a:r>
                        <a:rPr sz="1100">
                          <a:latin typeface="Arial"/>
                          <a:ea typeface="Arial"/>
                          <a:cs typeface="Arial"/>
                          <a:sym typeface="Arial"/>
                        </a:rPr>
                        <a:t>Best of both worlds. Matson is focused on delivering the best solution for each individual customer using all available service options, and supporting the optimal solution through financial commitments to ensure end to end reliability and customer satisfaction.</a:t>
                      </a:r>
                    </a:p>
                  </a:txBody>
                  <a:tcPr marL="127000" marR="127000" marT="127000" marB="127000" anchor="ctr" horzOverflow="overflow">
                    <a:lnL w="12700">
                      <a:solidFill>
                        <a:srgbClr val="FFFFFF"/>
                      </a:solidFill>
                      <a:miter lim="400000"/>
                    </a:lnL>
                    <a:lnR w="12700">
                      <a:solidFill>
                        <a:srgbClr val="FFFFFF"/>
                      </a:solidFill>
                      <a:miter lim="400000"/>
                    </a:lnR>
                    <a:solidFill>
                      <a:srgbClr val="DAF0FE"/>
                    </a:solidFill>
                  </a:tcPr>
                </a:tc>
                <a:tc>
                  <a:txBody>
                    <a:bodyPr/>
                    <a:lstStyle/>
                    <a:p>
                      <a:pPr algn="l" defTabSz="457200">
                        <a:lnSpc>
                          <a:spcPts val="2500"/>
                        </a:lnSpc>
                      </a:pPr>
                      <a:r>
                        <a:rPr sz="1100">
                          <a:latin typeface="Arial"/>
                          <a:ea typeface="Arial"/>
                          <a:cs typeface="Arial"/>
                          <a:sym typeface="Arial"/>
                        </a:rPr>
                        <a:t>Wide service offering, but no financial commitment. Unable to dedicate assets to support customer solutions.</a:t>
                      </a:r>
                    </a:p>
                  </a:txBody>
                  <a:tcPr marL="127000" marR="127000" marT="127000" marB="127000" anchor="ctr" horzOverflow="overflow">
                    <a:lnL w="12700">
                      <a:solidFill>
                        <a:srgbClr val="FFFFFF"/>
                      </a:solidFill>
                      <a:miter lim="400000"/>
                    </a:lnL>
                    <a:lnR w="12700">
                      <a:solidFill>
                        <a:srgbClr val="FFFFFF"/>
                      </a:solidFill>
                      <a:miter lim="400000"/>
                    </a:lnR>
                    <a:solidFill>
                      <a:srgbClr val="DAF0FE"/>
                    </a:solidFill>
                  </a:tcPr>
                </a:tc>
                <a:tc>
                  <a:txBody>
                    <a:bodyPr/>
                    <a:lstStyle/>
                    <a:p>
                      <a:pPr algn="l" defTabSz="457200">
                        <a:lnSpc>
                          <a:spcPts val="2500"/>
                        </a:lnSpc>
                      </a:pPr>
                      <a:r>
                        <a:rPr sz="1100">
                          <a:latin typeface="Arial"/>
                          <a:ea typeface="Arial"/>
                          <a:cs typeface="Arial"/>
                          <a:sym typeface="Arial"/>
                        </a:rPr>
                        <a:t>Limited service offering. Limited ability to scale. Focused on customers fitting in to their network, not on finding the best customer solutions.</a:t>
                      </a:r>
                    </a:p>
                  </a:txBody>
                  <a:tcPr marL="127000" marR="127000" marT="127000" marB="127000" anchor="ctr" horzOverflow="overflow">
                    <a:lnL w="12700">
                      <a:solidFill>
                        <a:srgbClr val="FFFFFF"/>
                      </a:solidFill>
                      <a:miter lim="400000"/>
                    </a:lnL>
                    <a:solidFill>
                      <a:srgbClr val="DAF0FE"/>
                    </a:solidFill>
                  </a:tcPr>
                </a:tc>
              </a:tr>
            </a:tbl>
          </a:graphicData>
        </a:graphic>
      </p:graphicFrame>
      <p:sp>
        <p:nvSpPr>
          <p:cNvPr id="413" name="Points of Differentiation"/>
          <p:cNvSpPr/>
          <p:nvPr/>
        </p:nvSpPr>
        <p:spPr>
          <a:xfrm>
            <a:off x="1019373" y="1156165"/>
            <a:ext cx="3074150" cy="921005"/>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l" defTabSz="457200">
              <a:lnSpc>
                <a:spcPts val="4300"/>
              </a:lnSpc>
              <a:spcBef>
                <a:spcPts val="2000"/>
              </a:spcBef>
              <a:defRPr sz="1679" b="1">
                <a:latin typeface="Verdana"/>
                <a:ea typeface="Verdana"/>
                <a:cs typeface="Verdana"/>
                <a:sym typeface="Verdana"/>
              </a:defRPr>
            </a:lvl1pPr>
          </a:lstStyle>
          <a:p>
            <a:r>
              <a:t>Points of Differentiation</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 name="Content Placeholder 2"/>
          <p:cNvSpPr/>
          <p:nvPr/>
        </p:nvSpPr>
        <p:spPr>
          <a:xfrm>
            <a:off x="1045173" y="1087578"/>
            <a:ext cx="11704322" cy="1034542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algn="l" defTabSz="914400">
              <a:spcBef>
                <a:spcPts val="1700"/>
              </a:spcBef>
              <a:defRPr sz="2800"/>
            </a:pPr>
            <a:r>
              <a:t>Deployed Wireless Communications Systems on: </a:t>
            </a:r>
            <a:endParaRPr sz="3200"/>
          </a:p>
          <a:p>
            <a:pPr marL="870386" indent="-358394" algn="l" defTabSz="914400">
              <a:spcBef>
                <a:spcPts val="1200"/>
              </a:spcBef>
              <a:buSzPct val="100000"/>
              <a:buFont typeface="Arial"/>
              <a:buChar char="•"/>
              <a:defRPr sz="2500"/>
            </a:pPr>
            <a:r>
              <a:t>1,000 Remote Communities (Satellite/GSM/3G/WiFi)</a:t>
            </a:r>
            <a:endParaRPr sz="3200"/>
          </a:p>
          <a:p>
            <a:pPr marL="870386" indent="-358394" algn="l" defTabSz="914400">
              <a:spcBef>
                <a:spcPts val="1200"/>
              </a:spcBef>
              <a:buSzPct val="100000"/>
              <a:buFont typeface="Arial"/>
              <a:buChar char="•"/>
              <a:defRPr sz="2500"/>
            </a:pPr>
            <a:r>
              <a:t>500 Container Ships (Satellite/GSM)</a:t>
            </a:r>
            <a:endParaRPr sz="3200"/>
          </a:p>
          <a:p>
            <a:pPr marL="870386" indent="-358394" algn="l" defTabSz="914400">
              <a:spcBef>
                <a:spcPts val="1200"/>
              </a:spcBef>
              <a:buSzPct val="100000"/>
              <a:buFont typeface="Arial"/>
              <a:buChar char="•"/>
              <a:defRPr sz="2500"/>
            </a:pPr>
            <a:r>
              <a:t>400 Aircraft (Satellite/GSM/WiFi)</a:t>
            </a:r>
            <a:endParaRPr sz="3200"/>
          </a:p>
          <a:p>
            <a:pPr marL="870386" indent="-358394" algn="l" defTabSz="914400">
              <a:spcBef>
                <a:spcPts val="1200"/>
              </a:spcBef>
              <a:buSzPct val="100000"/>
              <a:buFont typeface="Arial"/>
              <a:buChar char="•"/>
              <a:defRPr sz="2500"/>
            </a:pPr>
            <a:r>
              <a:t>60 Cruise Ships (Satellite/GSM)</a:t>
            </a:r>
            <a:endParaRPr sz="3200"/>
          </a:p>
          <a:p>
            <a:pPr marL="870386" indent="-358394" algn="l" defTabSz="914400">
              <a:spcBef>
                <a:spcPts val="1200"/>
              </a:spcBef>
              <a:buSzPct val="100000"/>
              <a:buFont typeface="Arial"/>
              <a:buChar char="•"/>
              <a:defRPr sz="2500"/>
            </a:pPr>
            <a:endParaRPr sz="3200"/>
          </a:p>
          <a:p>
            <a:pPr marL="870386" indent="-358394" algn="l" defTabSz="914400">
              <a:spcBef>
                <a:spcPts val="1200"/>
              </a:spcBef>
              <a:buSzPct val="100000"/>
              <a:buFont typeface="Arial"/>
              <a:buChar char="•"/>
              <a:defRPr sz="2500"/>
            </a:pPr>
            <a:endParaRPr sz="3200"/>
          </a:p>
          <a:p>
            <a:pPr marL="870386" indent="-358394" algn="l" defTabSz="914400">
              <a:buSzPct val="100000"/>
              <a:buFont typeface="Arial"/>
              <a:buChar char="•"/>
              <a:defRPr sz="2500"/>
            </a:pPr>
            <a:endParaRPr sz="3200"/>
          </a:p>
          <a:p>
            <a:pPr marL="870386" indent="-358394" algn="l" defTabSz="914400">
              <a:spcBef>
                <a:spcPts val="1200"/>
              </a:spcBef>
              <a:buSzPct val="100000"/>
              <a:buFont typeface="Arial"/>
              <a:buChar char="•"/>
              <a:defRPr sz="2500"/>
            </a:pPr>
            <a:endParaRPr sz="3200"/>
          </a:p>
          <a:p>
            <a:pPr marL="870386" indent="-358394" algn="l" defTabSz="914400">
              <a:spcBef>
                <a:spcPts val="1200"/>
              </a:spcBef>
              <a:buSzPct val="100000"/>
              <a:buFont typeface="Arial"/>
              <a:buChar char="•"/>
              <a:defRPr sz="2500"/>
            </a:pPr>
            <a:endParaRPr sz="3200"/>
          </a:p>
          <a:p>
            <a:pPr marL="870386" indent="-358394" algn="l" defTabSz="914400">
              <a:spcBef>
                <a:spcPts val="1200"/>
              </a:spcBef>
              <a:buSzPct val="100000"/>
              <a:buFont typeface="Arial"/>
              <a:buChar char="•"/>
              <a:defRPr sz="2500"/>
            </a:pPr>
            <a:r>
              <a:t>Experience managing M2M/IoT for Tier 1 cellular operators</a:t>
            </a:r>
            <a:endParaRPr sz="3200"/>
          </a:p>
          <a:p>
            <a:pPr marL="870386" indent="-358394" algn="l" defTabSz="914400">
              <a:spcBef>
                <a:spcPts val="1200"/>
              </a:spcBef>
              <a:buSzPct val="100000"/>
              <a:buFont typeface="Arial"/>
              <a:buChar char="•"/>
              <a:defRPr sz="2500"/>
            </a:pPr>
            <a:r>
              <a:t>Cellular over satellite vendor and system integrator experience</a:t>
            </a:r>
            <a:endParaRPr sz="3200"/>
          </a:p>
          <a:p>
            <a:pPr marL="870386" indent="-358394" algn="l" defTabSz="914400">
              <a:spcBef>
                <a:spcPts val="1200"/>
              </a:spcBef>
              <a:buSzPct val="100000"/>
              <a:buFont typeface="Arial"/>
              <a:buChar char="•"/>
              <a:defRPr sz="2500"/>
            </a:pPr>
            <a:r>
              <a:t>Experience deploying wireless networks across the globe </a:t>
            </a:r>
            <a:endParaRPr sz="3200"/>
          </a:p>
          <a:p>
            <a:pPr marL="870386" indent="-358394" algn="l" defTabSz="914400">
              <a:spcBef>
                <a:spcPts val="700"/>
              </a:spcBef>
              <a:buSzPct val="100000"/>
              <a:buFont typeface="Arial"/>
              <a:buChar char="•"/>
              <a:defRPr sz="2800"/>
            </a:pPr>
            <a:endParaRPr sz="3200"/>
          </a:p>
          <a:p>
            <a:pPr algn="l" defTabSz="914400">
              <a:spcBef>
                <a:spcPts val="700"/>
              </a:spcBef>
              <a:defRPr sz="3900"/>
            </a:pPr>
            <a:endParaRPr sz="3200"/>
          </a:p>
          <a:p>
            <a:pPr marL="870386" indent="-358394" algn="l" defTabSz="914400">
              <a:spcBef>
                <a:spcPts val="700"/>
              </a:spcBef>
              <a:buSzPct val="100000"/>
              <a:buFont typeface="Arial"/>
              <a:buChar char="•"/>
              <a:defRPr sz="4500"/>
            </a:pPr>
            <a:endParaRPr sz="3200"/>
          </a:p>
          <a:p>
            <a:pPr indent="511992" algn="l" defTabSz="914400">
              <a:spcBef>
                <a:spcPts val="700"/>
              </a:spcBef>
              <a:defRPr sz="4500"/>
            </a:pPr>
            <a:endParaRPr sz="3200"/>
          </a:p>
        </p:txBody>
      </p:sp>
      <p:sp>
        <p:nvSpPr>
          <p:cNvPr id="276" name="Title 3"/>
          <p:cNvSpPr/>
          <p:nvPr/>
        </p:nvSpPr>
        <p:spPr>
          <a:xfrm>
            <a:off x="650239" y="210877"/>
            <a:ext cx="11704322" cy="979114"/>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normAutofit/>
          </a:bodyPr>
          <a:lstStyle>
            <a:lvl1pPr>
              <a:defRPr sz="5100">
                <a:solidFill>
                  <a:srgbClr val="013260"/>
                </a:solidFill>
              </a:defRPr>
            </a:lvl1pPr>
          </a:lstStyle>
          <a:p>
            <a:r>
              <a:t>Net Feasa Team History</a:t>
            </a:r>
          </a:p>
        </p:txBody>
      </p:sp>
      <p:pic>
        <p:nvPicPr>
          <p:cNvPr id="277" name="Picture 32" descr="Picture 32"/>
          <p:cNvPicPr>
            <a:picLocks noChangeAspect="1"/>
          </p:cNvPicPr>
          <p:nvPr/>
        </p:nvPicPr>
        <p:blipFill>
          <a:blip r:embed="rId2">
            <a:extLst/>
          </a:blip>
          <a:stretch>
            <a:fillRect/>
          </a:stretch>
        </p:blipFill>
        <p:spPr>
          <a:xfrm>
            <a:off x="2918001" y="4723381"/>
            <a:ext cx="2695169" cy="1792001"/>
          </a:xfrm>
          <a:prstGeom prst="rect">
            <a:avLst/>
          </a:prstGeom>
          <a:ln w="19050">
            <a:solidFill>
              <a:schemeClr val="accent1"/>
            </a:solidFill>
          </a:ln>
        </p:spPr>
      </p:pic>
      <p:pic>
        <p:nvPicPr>
          <p:cNvPr id="278" name="Picture 33" descr="Picture 33"/>
          <p:cNvPicPr>
            <a:picLocks noChangeAspect="1"/>
          </p:cNvPicPr>
          <p:nvPr/>
        </p:nvPicPr>
        <p:blipFill>
          <a:blip r:embed="rId3">
            <a:extLst/>
          </a:blip>
          <a:stretch>
            <a:fillRect/>
          </a:stretch>
        </p:blipFill>
        <p:spPr>
          <a:xfrm>
            <a:off x="5455080" y="4108913"/>
            <a:ext cx="2685903" cy="1792001"/>
          </a:xfrm>
          <a:prstGeom prst="rect">
            <a:avLst/>
          </a:prstGeom>
          <a:ln w="19050">
            <a:solidFill>
              <a:schemeClr val="accent1"/>
            </a:solidFill>
          </a:ln>
        </p:spPr>
      </p:pic>
      <p:pic>
        <p:nvPicPr>
          <p:cNvPr id="279" name="Picture 34" descr="Picture 34"/>
          <p:cNvPicPr>
            <a:picLocks noChangeAspect="1"/>
          </p:cNvPicPr>
          <p:nvPr/>
        </p:nvPicPr>
        <p:blipFill>
          <a:blip r:embed="rId4">
            <a:extLst/>
          </a:blip>
          <a:stretch>
            <a:fillRect/>
          </a:stretch>
        </p:blipFill>
        <p:spPr>
          <a:xfrm>
            <a:off x="9779985" y="1871622"/>
            <a:ext cx="2698544" cy="1792001"/>
          </a:xfrm>
          <a:prstGeom prst="rect">
            <a:avLst/>
          </a:prstGeom>
          <a:ln w="19050">
            <a:solidFill>
              <a:schemeClr val="accent1"/>
            </a:solidFill>
          </a:ln>
        </p:spPr>
      </p:pic>
      <p:pic>
        <p:nvPicPr>
          <p:cNvPr id="280" name="Picture 37" descr="Picture 37"/>
          <p:cNvPicPr>
            <a:picLocks noChangeAspect="1"/>
          </p:cNvPicPr>
          <p:nvPr/>
        </p:nvPicPr>
        <p:blipFill>
          <a:blip r:embed="rId5">
            <a:extLst/>
          </a:blip>
          <a:srcRect l="14274"/>
          <a:stretch>
            <a:fillRect/>
          </a:stretch>
        </p:blipFill>
        <p:spPr>
          <a:xfrm>
            <a:off x="7219280" y="2931381"/>
            <a:ext cx="2954025" cy="1792001"/>
          </a:xfrm>
          <a:prstGeom prst="rect">
            <a:avLst/>
          </a:prstGeom>
          <a:ln w="19050">
            <a:solidFill>
              <a:schemeClr val="accent1"/>
            </a:solidFill>
          </a:ln>
        </p:spPr>
      </p:pic>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5" name="Matson Honolulu"/>
          <p:cNvSpPr>
            <a:spLocks noGrp="1"/>
          </p:cNvSpPr>
          <p:nvPr>
            <p:ph type="title"/>
          </p:nvPr>
        </p:nvSpPr>
        <p:spPr>
          <a:prstGeom prst="rect">
            <a:avLst/>
          </a:prstGeom>
        </p:spPr>
        <p:txBody>
          <a:bodyPr/>
          <a:lstStyle/>
          <a:p>
            <a:r>
              <a:t>Matson Honolulu</a:t>
            </a:r>
          </a:p>
        </p:txBody>
      </p:sp>
      <p:pic>
        <p:nvPicPr>
          <p:cNvPr id="416" name="Screen Shot 2017-04-28 at 15.58.13.png" descr="Screen Shot 2017-04-28 at 15.58.13.png"/>
          <p:cNvPicPr>
            <a:picLocks noChangeAspect="1"/>
          </p:cNvPicPr>
          <p:nvPr/>
        </p:nvPicPr>
        <p:blipFill>
          <a:blip r:embed="rId2">
            <a:extLst/>
          </a:blip>
          <a:stretch>
            <a:fillRect/>
          </a:stretch>
        </p:blipFill>
        <p:spPr>
          <a:xfrm>
            <a:off x="1770871" y="2482364"/>
            <a:ext cx="9463058" cy="2965677"/>
          </a:xfrm>
          <a:prstGeom prst="rect">
            <a:avLst/>
          </a:prstGeom>
          <a:ln w="12700">
            <a:miter lim="400000"/>
          </a:ln>
        </p:spPr>
      </p:pic>
      <p:sp>
        <p:nvSpPr>
          <p:cNvPr id="417" name="Yellow coloured tractors operate within the port, Picking and placing…"/>
          <p:cNvSpPr/>
          <p:nvPr/>
        </p:nvSpPr>
        <p:spPr>
          <a:xfrm>
            <a:off x="1770871" y="5175250"/>
            <a:ext cx="9463058" cy="61087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algn="l"/>
            <a:endParaRPr/>
          </a:p>
          <a:p>
            <a:pPr algn="l"/>
            <a:r>
              <a:t>Yellow coloured tractors operate within the port, Picking and placing</a:t>
            </a:r>
          </a:p>
          <a:p>
            <a:pPr algn="l"/>
            <a:endParaRPr/>
          </a:p>
          <a:p>
            <a:pPr algn="l"/>
            <a:endParaRPr/>
          </a:p>
          <a:p>
            <a:pPr algn="l"/>
            <a:r>
              <a:t>There are approx 2000 bays available for chassis in use</a:t>
            </a:r>
          </a:p>
          <a:p>
            <a:pPr algn="l"/>
            <a:endParaRPr/>
          </a:p>
          <a:p>
            <a:pPr algn="l"/>
            <a:endParaRPr/>
          </a:p>
          <a:p>
            <a:pPr algn="l"/>
            <a:endParaRPr/>
          </a:p>
        </p:txBody>
      </p:sp>
      <p:pic>
        <p:nvPicPr>
          <p:cNvPr id="418" name="image1.jpeg" descr="image1.jpeg"/>
          <p:cNvPicPr>
            <a:picLocks noChangeAspect="1"/>
          </p:cNvPicPr>
          <p:nvPr/>
        </p:nvPicPr>
        <p:blipFill>
          <a:blip r:embed="rId3">
            <a:extLst/>
          </a:blip>
          <a:srcRect t="13232" b="16009"/>
          <a:stretch>
            <a:fillRect/>
          </a:stretch>
        </p:blipFill>
        <p:spPr>
          <a:xfrm>
            <a:off x="433512" y="517746"/>
            <a:ext cx="1293815" cy="646909"/>
          </a:xfrm>
          <a:prstGeom prst="rect">
            <a:avLst/>
          </a:prstGeom>
          <a:ln w="12700">
            <a:miter lim="400000"/>
          </a:ln>
        </p:spPr>
      </p:pic>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0" name="fullsizeoutput_16.jpeg" descr="fullsizeoutput_16.jpeg"/>
          <p:cNvPicPr>
            <a:picLocks noGrp="1" noChangeAspect="1"/>
          </p:cNvPicPr>
          <p:nvPr>
            <p:ph type="pic" idx="13"/>
          </p:nvPr>
        </p:nvPicPr>
        <p:blipFill>
          <a:blip r:embed="rId2">
            <a:extLst/>
          </a:blip>
          <a:srcRect l="13665" r="13665"/>
          <a:stretch>
            <a:fillRect/>
          </a:stretch>
        </p:blipFill>
        <p:spPr>
          <a:prstGeom prst="rect">
            <a:avLst/>
          </a:prstGeom>
        </p:spPr>
      </p:pic>
      <p:sp>
        <p:nvSpPr>
          <p:cNvPr id="421" name="Inbound/Outbound"/>
          <p:cNvSpPr>
            <a:spLocks noGrp="1"/>
          </p:cNvSpPr>
          <p:nvPr>
            <p:ph type="title"/>
          </p:nvPr>
        </p:nvSpPr>
        <p:spPr>
          <a:prstGeom prst="rect">
            <a:avLst/>
          </a:prstGeom>
        </p:spPr>
        <p:txBody>
          <a:bodyPr/>
          <a:lstStyle/>
          <a:p>
            <a:r>
              <a:t>Inbound/Outbound </a:t>
            </a:r>
          </a:p>
        </p:txBody>
      </p:sp>
      <p:sp>
        <p:nvSpPr>
          <p:cNvPr id="422" name="Inbound Chassis dropped to bays for collection by port tractors…"/>
          <p:cNvSpPr>
            <a:spLocks noGrp="1"/>
          </p:cNvSpPr>
          <p:nvPr>
            <p:ph type="body" sz="half" idx="1"/>
          </p:nvPr>
        </p:nvSpPr>
        <p:spPr>
          <a:prstGeom prst="rect">
            <a:avLst/>
          </a:prstGeom>
        </p:spPr>
        <p:txBody>
          <a:bodyPr/>
          <a:lstStyle/>
          <a:p>
            <a:r>
              <a:t>Inbound Chassis dropped to bays for collection by port tractors</a:t>
            </a:r>
          </a:p>
          <a:p>
            <a:r>
              <a:t>Outbound chassis collected from bays</a:t>
            </a:r>
          </a:p>
          <a:p>
            <a:r>
              <a:t>Visual inspection of chassis for damage</a:t>
            </a:r>
          </a:p>
          <a:p>
            <a:r>
              <a:t>Some pickups are LTL(Less-than-Truckload) Freight</a:t>
            </a:r>
          </a:p>
        </p:txBody>
      </p:sp>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4" name="Process"/>
          <p:cNvSpPr>
            <a:spLocks noGrp="1"/>
          </p:cNvSpPr>
          <p:nvPr>
            <p:ph type="title"/>
          </p:nvPr>
        </p:nvSpPr>
        <p:spPr>
          <a:prstGeom prst="rect">
            <a:avLst/>
          </a:prstGeom>
        </p:spPr>
        <p:txBody>
          <a:bodyPr/>
          <a:lstStyle/>
          <a:p>
            <a:r>
              <a:t>LPWAN Setup </a:t>
            </a:r>
          </a:p>
        </p:txBody>
      </p:sp>
      <p:pic>
        <p:nvPicPr>
          <p:cNvPr id="425" name="image1.jpeg" descr="image1.jpeg"/>
          <p:cNvPicPr>
            <a:picLocks noChangeAspect="1"/>
          </p:cNvPicPr>
          <p:nvPr/>
        </p:nvPicPr>
        <p:blipFill>
          <a:blip r:embed="rId2">
            <a:extLst/>
          </a:blip>
          <a:srcRect t="13233" b="16009"/>
          <a:stretch>
            <a:fillRect/>
          </a:stretch>
        </p:blipFill>
        <p:spPr>
          <a:xfrm>
            <a:off x="433512" y="517746"/>
            <a:ext cx="2016226" cy="1008116"/>
          </a:xfrm>
          <a:prstGeom prst="rect">
            <a:avLst/>
          </a:prstGeom>
          <a:ln w="12700">
            <a:miter lim="400000"/>
          </a:ln>
        </p:spPr>
      </p:pic>
      <p:pic>
        <p:nvPicPr>
          <p:cNvPr id="426" name="Picture 6" descr="Picture 6"/>
          <p:cNvPicPr>
            <a:picLocks noChangeAspect="1"/>
          </p:cNvPicPr>
          <p:nvPr/>
        </p:nvPicPr>
        <p:blipFill>
          <a:blip r:embed="rId3">
            <a:extLst/>
          </a:blip>
          <a:stretch>
            <a:fillRect/>
          </a:stretch>
        </p:blipFill>
        <p:spPr>
          <a:xfrm flipH="1">
            <a:off x="8599286" y="5485222"/>
            <a:ext cx="4469398" cy="3160238"/>
          </a:xfrm>
          <a:prstGeom prst="rect">
            <a:avLst/>
          </a:prstGeom>
          <a:ln w="12700">
            <a:miter lim="400000"/>
          </a:ln>
        </p:spPr>
      </p:pic>
      <p:pic>
        <p:nvPicPr>
          <p:cNvPr id="427" name="300082-6.jpg" descr="300082-6.jpg"/>
          <p:cNvPicPr>
            <a:picLocks noChangeAspect="1"/>
          </p:cNvPicPr>
          <p:nvPr/>
        </p:nvPicPr>
        <p:blipFill>
          <a:blip r:embed="rId4">
            <a:extLst/>
          </a:blip>
          <a:stretch>
            <a:fillRect/>
          </a:stretch>
        </p:blipFill>
        <p:spPr>
          <a:xfrm>
            <a:off x="4029069" y="5547921"/>
            <a:ext cx="4089928" cy="3067446"/>
          </a:xfrm>
          <a:prstGeom prst="rect">
            <a:avLst/>
          </a:prstGeom>
          <a:ln w="12700">
            <a:miter lim="400000"/>
          </a:ln>
        </p:spPr>
      </p:pic>
      <p:grpSp>
        <p:nvGrpSpPr>
          <p:cNvPr id="430" name="Group 7"/>
          <p:cNvGrpSpPr/>
          <p:nvPr/>
        </p:nvGrpSpPr>
        <p:grpSpPr>
          <a:xfrm>
            <a:off x="3743325" y="4120412"/>
            <a:ext cx="3943350" cy="2438275"/>
            <a:chOff x="0" y="0"/>
            <a:chExt cx="3943350" cy="2438274"/>
          </a:xfrm>
        </p:grpSpPr>
        <p:pic>
          <p:nvPicPr>
            <p:cNvPr id="428" name="Picture 8" descr="Picture 8"/>
            <p:cNvPicPr>
              <a:picLocks noChangeAspect="1"/>
            </p:cNvPicPr>
            <p:nvPr/>
          </p:nvPicPr>
          <p:blipFill>
            <a:blip r:embed="rId5">
              <a:extLst/>
            </a:blip>
            <a:stretch>
              <a:fillRect/>
            </a:stretch>
          </p:blipFill>
          <p:spPr>
            <a:xfrm>
              <a:off x="0" y="0"/>
              <a:ext cx="3943350" cy="2438275"/>
            </a:xfrm>
            <a:prstGeom prst="rect">
              <a:avLst/>
            </a:prstGeom>
            <a:ln w="12700" cap="flat">
              <a:noFill/>
              <a:miter lim="400000"/>
            </a:ln>
            <a:effectLst/>
          </p:spPr>
        </p:pic>
        <p:pic>
          <p:nvPicPr>
            <p:cNvPr id="429" name="Picture 9" descr="Picture 9"/>
            <p:cNvPicPr>
              <a:picLocks noChangeAspect="1"/>
            </p:cNvPicPr>
            <p:nvPr/>
          </p:nvPicPr>
          <p:blipFill>
            <a:blip r:embed="rId6">
              <a:extLst/>
            </a:blip>
            <a:stretch>
              <a:fillRect/>
            </a:stretch>
          </p:blipFill>
          <p:spPr>
            <a:xfrm rot="21231850">
              <a:off x="1933082" y="538141"/>
              <a:ext cx="1095158" cy="992581"/>
            </a:xfrm>
            <a:prstGeom prst="rect">
              <a:avLst/>
            </a:prstGeom>
            <a:ln w="12700" cap="flat">
              <a:noFill/>
              <a:miter lim="400000"/>
            </a:ln>
            <a:effectLst/>
          </p:spPr>
        </p:pic>
      </p:grpSp>
      <p:pic>
        <p:nvPicPr>
          <p:cNvPr id="431" name="Picture 11" descr="Picture 11"/>
          <p:cNvPicPr>
            <a:picLocks noChangeAspect="1"/>
          </p:cNvPicPr>
          <p:nvPr/>
        </p:nvPicPr>
        <p:blipFill>
          <a:blip r:embed="rId7">
            <a:extLst/>
          </a:blip>
          <a:stretch>
            <a:fillRect/>
          </a:stretch>
        </p:blipFill>
        <p:spPr>
          <a:xfrm>
            <a:off x="620434" y="5640573"/>
            <a:ext cx="2952329" cy="1836229"/>
          </a:xfrm>
          <a:prstGeom prst="rect">
            <a:avLst/>
          </a:prstGeom>
          <a:ln w="12700">
            <a:miter lim="400000"/>
          </a:ln>
        </p:spPr>
      </p:pic>
      <p:sp>
        <p:nvSpPr>
          <p:cNvPr id="432" name="TextBox 12"/>
          <p:cNvSpPr/>
          <p:nvPr/>
        </p:nvSpPr>
        <p:spPr>
          <a:xfrm>
            <a:off x="8362819" y="4206142"/>
            <a:ext cx="4453075" cy="13868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a:defRPr sz="2800"/>
            </a:pPr>
            <a:r>
              <a:t>Class 3 &amp; GPS Movement </a:t>
            </a:r>
          </a:p>
          <a:p>
            <a:pPr>
              <a:defRPr sz="2800"/>
            </a:pPr>
            <a:r>
              <a:t>Continuous Reporting of location</a:t>
            </a:r>
          </a:p>
        </p:txBody>
      </p:sp>
      <p:sp>
        <p:nvSpPr>
          <p:cNvPr id="433" name="TextBox 13"/>
          <p:cNvSpPr/>
          <p:nvPr/>
        </p:nvSpPr>
        <p:spPr>
          <a:xfrm>
            <a:off x="3914314" y="2232012"/>
            <a:ext cx="4453075" cy="22504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a:defRPr sz="2800"/>
            </a:pPr>
            <a:r>
              <a:t>Location &amp; Status  </a:t>
            </a:r>
          </a:p>
          <a:p>
            <a:pPr>
              <a:defRPr sz="2800"/>
            </a:pPr>
            <a:r>
              <a:t>Sensor is in Sleep Mode (until movement)</a:t>
            </a:r>
          </a:p>
          <a:p>
            <a:pPr>
              <a:defRPr sz="2800"/>
            </a:pPr>
            <a:r>
              <a:t>Push Button In/Out of Service </a:t>
            </a:r>
          </a:p>
        </p:txBody>
      </p:sp>
      <p:sp>
        <p:nvSpPr>
          <p:cNvPr id="434" name="TextBox 14"/>
          <p:cNvSpPr/>
          <p:nvPr/>
        </p:nvSpPr>
        <p:spPr>
          <a:xfrm>
            <a:off x="-28707" y="4026977"/>
            <a:ext cx="3986340" cy="13868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a:defRPr sz="2800"/>
            </a:pPr>
            <a:r>
              <a:t>Sensor Designed for Specific Environment </a:t>
            </a:r>
          </a:p>
          <a:p>
            <a:pPr>
              <a:defRPr sz="2800"/>
            </a:pPr>
            <a:r>
              <a:t>Long Term Use </a:t>
            </a:r>
          </a:p>
        </p:txBody>
      </p:sp>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6" name="Brake alerting (ABS)"/>
          <p:cNvSpPr>
            <a:spLocks noGrp="1"/>
          </p:cNvSpPr>
          <p:nvPr>
            <p:ph type="title"/>
          </p:nvPr>
        </p:nvSpPr>
        <p:spPr>
          <a:xfrm>
            <a:off x="952500" y="1087443"/>
            <a:ext cx="11099800" cy="2159001"/>
          </a:xfrm>
          <a:prstGeom prst="rect">
            <a:avLst/>
          </a:prstGeom>
        </p:spPr>
        <p:txBody>
          <a:bodyPr/>
          <a:lstStyle/>
          <a:p>
            <a:pPr defTabSz="368045">
              <a:defRPr sz="4536"/>
            </a:pPr>
            <a:r>
              <a:t>     </a:t>
            </a:r>
            <a:br/>
            <a:r>
              <a:t>Maintenance/Damage e.g. Brake alerting (ABS)</a:t>
            </a:r>
          </a:p>
        </p:txBody>
      </p:sp>
      <p:sp>
        <p:nvSpPr>
          <p:cNvPr id="437" name="ABS systems are required to indicate faults in the cab(post Feb 28th 2001 units)…"/>
          <p:cNvSpPr>
            <a:spLocks noGrp="1"/>
          </p:cNvSpPr>
          <p:nvPr>
            <p:ph type="body" sz="half" idx="1"/>
          </p:nvPr>
        </p:nvSpPr>
        <p:spPr>
          <a:prstGeom prst="rect">
            <a:avLst/>
          </a:prstGeom>
        </p:spPr>
        <p:txBody>
          <a:bodyPr/>
          <a:lstStyle/>
          <a:p>
            <a:r>
              <a:t>ABS systems are required to indicate faults in the cab (post Feb 28th 2001 units)</a:t>
            </a:r>
          </a:p>
          <a:p>
            <a:r>
              <a:t>Net Feasa LPWAN Solution records on Chassis Record   </a:t>
            </a:r>
          </a:p>
        </p:txBody>
      </p:sp>
      <p:pic>
        <p:nvPicPr>
          <p:cNvPr id="438" name="300043_4.jpg" descr="300043_4.jpg"/>
          <p:cNvPicPr>
            <a:picLocks noChangeAspect="1"/>
          </p:cNvPicPr>
          <p:nvPr/>
        </p:nvPicPr>
        <p:blipFill>
          <a:blip r:embed="rId2">
            <a:extLst/>
          </a:blip>
          <a:stretch>
            <a:fillRect/>
          </a:stretch>
        </p:blipFill>
        <p:spPr>
          <a:xfrm>
            <a:off x="6454244" y="4248353"/>
            <a:ext cx="6204483" cy="4653363"/>
          </a:xfrm>
          <a:prstGeom prst="rect">
            <a:avLst/>
          </a:prstGeom>
          <a:ln w="12700">
            <a:miter lim="400000"/>
          </a:ln>
        </p:spPr>
      </p:pic>
      <p:pic>
        <p:nvPicPr>
          <p:cNvPr id="439" name="image1.jpeg" descr="image1.jpeg"/>
          <p:cNvPicPr>
            <a:picLocks noChangeAspect="1"/>
          </p:cNvPicPr>
          <p:nvPr/>
        </p:nvPicPr>
        <p:blipFill>
          <a:blip r:embed="rId3">
            <a:extLst/>
          </a:blip>
          <a:srcRect t="13233" b="16009"/>
          <a:stretch>
            <a:fillRect/>
          </a:stretch>
        </p:blipFill>
        <p:spPr>
          <a:xfrm>
            <a:off x="433512" y="517746"/>
            <a:ext cx="2016226" cy="1008116"/>
          </a:xfrm>
          <a:prstGeom prst="rect">
            <a:avLst/>
          </a:prstGeom>
          <a:ln w="12700">
            <a:miter lim="400000"/>
          </a:ln>
        </p:spPr>
      </p:pic>
    </p:spTree>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 name="General Damage"/>
          <p:cNvSpPr>
            <a:spLocks noGrp="1"/>
          </p:cNvSpPr>
          <p:nvPr>
            <p:ph type="title"/>
          </p:nvPr>
        </p:nvSpPr>
        <p:spPr>
          <a:xfrm>
            <a:off x="952500" y="1015996"/>
            <a:ext cx="11099800" cy="2159001"/>
          </a:xfrm>
          <a:prstGeom prst="rect">
            <a:avLst/>
          </a:prstGeom>
        </p:spPr>
        <p:txBody>
          <a:bodyPr/>
          <a:lstStyle>
            <a:lvl1pPr defTabSz="578358">
              <a:defRPr sz="7128"/>
            </a:lvl1pPr>
          </a:lstStyle>
          <a:p>
            <a:r>
              <a:t>Further Sensor Possibilities</a:t>
            </a:r>
          </a:p>
        </p:txBody>
      </p:sp>
      <p:sp>
        <p:nvSpPr>
          <p:cNvPr id="442" name="Temps from moving components on chassis can indicate faults before they occur on open road…"/>
          <p:cNvSpPr>
            <a:spLocks noGrp="1"/>
          </p:cNvSpPr>
          <p:nvPr>
            <p:ph type="body" sz="half" idx="1"/>
          </p:nvPr>
        </p:nvSpPr>
        <p:spPr>
          <a:xfrm>
            <a:off x="952500" y="2617788"/>
            <a:ext cx="5334000" cy="6286501"/>
          </a:xfrm>
          <a:prstGeom prst="rect">
            <a:avLst/>
          </a:prstGeom>
        </p:spPr>
        <p:txBody>
          <a:bodyPr/>
          <a:lstStyle/>
          <a:p>
            <a:r>
              <a:t>Vibration: early indication of wheel bearing wear or suspension issues</a:t>
            </a:r>
          </a:p>
          <a:p>
            <a:r>
              <a:t>Temperature:  of moving components on chassis can indicate faults (before they occur on open road)</a:t>
            </a:r>
          </a:p>
          <a:p>
            <a:r>
              <a:t>Movement: Unscheduled Alert</a:t>
            </a:r>
          </a:p>
          <a:p>
            <a:r>
              <a:t>Sensor attached to Standoff handle (See pic). </a:t>
            </a:r>
          </a:p>
        </p:txBody>
      </p:sp>
      <p:pic>
        <p:nvPicPr>
          <p:cNvPr id="443" name="300082-6.jpg" descr="300082-6.jpg"/>
          <p:cNvPicPr>
            <a:picLocks noChangeAspect="1"/>
          </p:cNvPicPr>
          <p:nvPr/>
        </p:nvPicPr>
        <p:blipFill>
          <a:blip r:embed="rId2">
            <a:extLst/>
          </a:blip>
          <a:stretch>
            <a:fillRect/>
          </a:stretch>
        </p:blipFill>
        <p:spPr>
          <a:xfrm>
            <a:off x="6333066" y="3443287"/>
            <a:ext cx="6115049" cy="4586288"/>
          </a:xfrm>
          <a:prstGeom prst="rect">
            <a:avLst/>
          </a:prstGeom>
          <a:ln w="12700">
            <a:miter lim="400000"/>
          </a:ln>
        </p:spPr>
      </p:pic>
      <p:pic>
        <p:nvPicPr>
          <p:cNvPr id="444" name="image1.jpeg" descr="image1.jpeg"/>
          <p:cNvPicPr>
            <a:picLocks noChangeAspect="1"/>
          </p:cNvPicPr>
          <p:nvPr/>
        </p:nvPicPr>
        <p:blipFill>
          <a:blip r:embed="rId3">
            <a:extLst/>
          </a:blip>
          <a:srcRect t="13233" b="16009"/>
          <a:stretch>
            <a:fillRect/>
          </a:stretch>
        </p:blipFill>
        <p:spPr>
          <a:xfrm>
            <a:off x="433512" y="517746"/>
            <a:ext cx="2016226" cy="1008116"/>
          </a:xfrm>
          <a:prstGeom prst="rect">
            <a:avLst/>
          </a:prstGeom>
          <a:ln w="12700">
            <a:miter lim="400000"/>
          </a:ln>
        </p:spPr>
      </p:pic>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6" name="Chassis Control"/>
          <p:cNvSpPr>
            <a:spLocks noGrp="1"/>
          </p:cNvSpPr>
          <p:nvPr>
            <p:ph type="ctrTitle"/>
          </p:nvPr>
        </p:nvSpPr>
        <p:spPr>
          <a:xfrm>
            <a:off x="1184271" y="3138480"/>
            <a:ext cx="10464801" cy="3302001"/>
          </a:xfrm>
          <a:prstGeom prst="rect">
            <a:avLst/>
          </a:prstGeom>
        </p:spPr>
        <p:txBody>
          <a:bodyPr/>
          <a:lstStyle/>
          <a:p>
            <a:r>
              <a:t>Use Case 2</a:t>
            </a:r>
            <a:br/>
            <a:r>
              <a:t>Reefer Monitoring </a:t>
            </a:r>
          </a:p>
        </p:txBody>
      </p:sp>
      <p:pic>
        <p:nvPicPr>
          <p:cNvPr id="447" name="image1.jpeg" descr="image1.jpeg"/>
          <p:cNvPicPr>
            <a:picLocks noChangeAspect="1"/>
          </p:cNvPicPr>
          <p:nvPr/>
        </p:nvPicPr>
        <p:blipFill>
          <a:blip r:embed="rId2">
            <a:extLst/>
          </a:blip>
          <a:srcRect t="13233" b="16009"/>
          <a:stretch>
            <a:fillRect/>
          </a:stretch>
        </p:blipFill>
        <p:spPr>
          <a:xfrm>
            <a:off x="4711700" y="1241645"/>
            <a:ext cx="3581282" cy="1790646"/>
          </a:xfrm>
          <a:prstGeom prst="rect">
            <a:avLst/>
          </a:prstGeom>
          <a:ln w="12700">
            <a:miter lim="400000"/>
          </a:ln>
        </p:spPr>
      </p:pic>
    </p:spTree>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9" name="image1.jpeg" descr="image1.jpeg"/>
          <p:cNvPicPr>
            <a:picLocks noChangeAspect="1"/>
          </p:cNvPicPr>
          <p:nvPr/>
        </p:nvPicPr>
        <p:blipFill>
          <a:blip r:embed="rId2">
            <a:extLst/>
          </a:blip>
          <a:srcRect t="13233" b="16009"/>
          <a:stretch>
            <a:fillRect/>
          </a:stretch>
        </p:blipFill>
        <p:spPr>
          <a:xfrm>
            <a:off x="433512" y="517746"/>
            <a:ext cx="2016226" cy="1008116"/>
          </a:xfrm>
          <a:prstGeom prst="rect">
            <a:avLst/>
          </a:prstGeom>
          <a:ln w="12700">
            <a:miter lim="400000"/>
          </a:ln>
        </p:spPr>
      </p:pic>
      <p:sp>
        <p:nvSpPr>
          <p:cNvPr id="450" name="Shape 200"/>
          <p:cNvSpPr>
            <a:spLocks noGrp="1"/>
          </p:cNvSpPr>
          <p:nvPr>
            <p:ph type="body" sz="quarter" idx="1"/>
          </p:nvPr>
        </p:nvSpPr>
        <p:spPr>
          <a:xfrm>
            <a:off x="507999" y="1614484"/>
            <a:ext cx="5307013" cy="3943351"/>
          </a:xfrm>
          <a:prstGeom prst="rect">
            <a:avLst/>
          </a:prstGeom>
        </p:spPr>
        <p:txBody>
          <a:bodyPr/>
          <a:lstStyle>
            <a:lvl1pPr>
              <a:defRPr sz="3200"/>
            </a:lvl1pPr>
          </a:lstStyle>
          <a:p>
            <a:r>
              <a:t>Monitor Individual Reefer Power connections</a:t>
            </a:r>
          </a:p>
        </p:txBody>
      </p:sp>
      <p:pic>
        <p:nvPicPr>
          <p:cNvPr id="451" name="Screen Shot 2017-04-12 at 11.21.47.png" descr="Screen Shot 2017-04-12 at 11.21.47.png"/>
          <p:cNvPicPr>
            <a:picLocks noChangeAspect="1"/>
          </p:cNvPicPr>
          <p:nvPr/>
        </p:nvPicPr>
        <p:blipFill>
          <a:blip r:embed="rId3">
            <a:extLst/>
          </a:blip>
          <a:stretch>
            <a:fillRect/>
          </a:stretch>
        </p:blipFill>
        <p:spPr>
          <a:xfrm>
            <a:off x="1369445" y="5199593"/>
            <a:ext cx="3045393" cy="3238288"/>
          </a:xfrm>
          <a:prstGeom prst="rect">
            <a:avLst/>
          </a:prstGeom>
          <a:ln w="12700">
            <a:miter lim="400000"/>
          </a:ln>
        </p:spPr>
      </p:pic>
      <p:pic>
        <p:nvPicPr>
          <p:cNvPr id="452" name="Capture.JPG" descr="Capture.JPG"/>
          <p:cNvPicPr>
            <a:picLocks noChangeAspect="1"/>
          </p:cNvPicPr>
          <p:nvPr/>
        </p:nvPicPr>
        <p:blipFill>
          <a:blip r:embed="rId4">
            <a:extLst/>
          </a:blip>
          <a:stretch>
            <a:fillRect/>
          </a:stretch>
        </p:blipFill>
        <p:spPr>
          <a:xfrm>
            <a:off x="6833774" y="5514973"/>
            <a:ext cx="5291284" cy="2916256"/>
          </a:xfrm>
          <a:prstGeom prst="rect">
            <a:avLst/>
          </a:prstGeom>
          <a:ln w="12700">
            <a:miter lim="400000"/>
          </a:ln>
        </p:spPr>
      </p:pic>
      <p:sp>
        <p:nvSpPr>
          <p:cNvPr id="453" name="Shape 201"/>
          <p:cNvSpPr/>
          <p:nvPr/>
        </p:nvSpPr>
        <p:spPr>
          <a:xfrm>
            <a:off x="7260627" y="3071807"/>
            <a:ext cx="4038601" cy="2098039"/>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marL="342900" indent="-342900">
              <a:spcBef>
                <a:spcPts val="600"/>
              </a:spcBef>
              <a:buSzPct val="100000"/>
              <a:buFont typeface="Arial"/>
              <a:buChar char="•"/>
              <a:defRPr sz="3200"/>
            </a:pPr>
            <a:r>
              <a:t>Ensures connection</a:t>
            </a:r>
            <a:endParaRPr sz="2800"/>
          </a:p>
          <a:p>
            <a:pPr marL="342900" indent="-342900">
              <a:spcBef>
                <a:spcPts val="600"/>
              </a:spcBef>
              <a:buSzPct val="100000"/>
              <a:buFont typeface="Arial"/>
              <a:buChar char="•"/>
              <a:defRPr sz="3200"/>
            </a:pPr>
            <a:r>
              <a:t>Helps with troubleshooting faults</a:t>
            </a:r>
          </a:p>
        </p:txBody>
      </p:sp>
      <p:sp>
        <p:nvSpPr>
          <p:cNvPr id="454" name="Shape 199"/>
          <p:cNvSpPr/>
          <p:nvPr/>
        </p:nvSpPr>
        <p:spPr>
          <a:xfrm>
            <a:off x="457198" y="270428"/>
            <a:ext cx="12330115" cy="1601236"/>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normAutofit/>
          </a:bodyPr>
          <a:lstStyle/>
          <a:p>
            <a:pPr>
              <a:defRPr sz="4000">
                <a:solidFill>
                  <a:srgbClr val="254061"/>
                </a:solidFill>
              </a:defRPr>
            </a:pPr>
            <a:r>
              <a:t>Energy Monitoring (Reefer)</a:t>
            </a:r>
          </a:p>
          <a:p>
            <a:pPr>
              <a:spcBef>
                <a:spcPts val="1200"/>
              </a:spcBef>
              <a:defRPr sz="4000"/>
            </a:pPr>
            <a:r>
              <a:t>Reefer Power Monitoring</a:t>
            </a:r>
          </a:p>
        </p:txBody>
      </p:sp>
    </p:spTree>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6" name="Reefer Monitoring"/>
          <p:cNvSpPr>
            <a:spLocks noGrp="1"/>
          </p:cNvSpPr>
          <p:nvPr>
            <p:ph type="title"/>
          </p:nvPr>
        </p:nvSpPr>
        <p:spPr>
          <a:prstGeom prst="rect">
            <a:avLst/>
          </a:prstGeom>
        </p:spPr>
        <p:txBody>
          <a:bodyPr/>
          <a:lstStyle/>
          <a:p>
            <a:r>
              <a:t>Reefer Monitoring</a:t>
            </a:r>
          </a:p>
        </p:txBody>
      </p:sp>
      <p:sp>
        <p:nvSpPr>
          <p:cNvPr id="457" name="Monitor Current…"/>
          <p:cNvSpPr>
            <a:spLocks noGrp="1"/>
          </p:cNvSpPr>
          <p:nvPr>
            <p:ph type="body" idx="1"/>
          </p:nvPr>
        </p:nvSpPr>
        <p:spPr>
          <a:prstGeom prst="rect">
            <a:avLst/>
          </a:prstGeom>
        </p:spPr>
        <p:txBody>
          <a:bodyPr/>
          <a:lstStyle/>
          <a:p>
            <a:r>
              <a:t>Monitor Current</a:t>
            </a:r>
          </a:p>
          <a:p>
            <a:r>
              <a:t>Monitor Vibration</a:t>
            </a:r>
          </a:p>
          <a:p>
            <a:r>
              <a:t>Monitor Temperature</a:t>
            </a:r>
          </a:p>
        </p:txBody>
      </p:sp>
    </p:spTree>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9" name="Chassis Control"/>
          <p:cNvSpPr>
            <a:spLocks noGrp="1"/>
          </p:cNvSpPr>
          <p:nvPr>
            <p:ph type="ctrTitle"/>
          </p:nvPr>
        </p:nvSpPr>
        <p:spPr>
          <a:xfrm>
            <a:off x="1184271" y="3138480"/>
            <a:ext cx="10464801" cy="3302001"/>
          </a:xfrm>
          <a:prstGeom prst="rect">
            <a:avLst/>
          </a:prstGeom>
        </p:spPr>
        <p:txBody>
          <a:bodyPr/>
          <a:lstStyle/>
          <a:p>
            <a:r>
              <a:t>Use Case 3</a:t>
            </a:r>
            <a:br/>
            <a:r>
              <a:t>IoT Onboard </a:t>
            </a:r>
          </a:p>
        </p:txBody>
      </p:sp>
      <p:pic>
        <p:nvPicPr>
          <p:cNvPr id="460" name="image1.jpeg" descr="image1.jpeg"/>
          <p:cNvPicPr>
            <a:picLocks noChangeAspect="1"/>
          </p:cNvPicPr>
          <p:nvPr/>
        </p:nvPicPr>
        <p:blipFill>
          <a:blip r:embed="rId2">
            <a:extLst/>
          </a:blip>
          <a:srcRect t="13233" b="16009"/>
          <a:stretch>
            <a:fillRect/>
          </a:stretch>
        </p:blipFill>
        <p:spPr>
          <a:xfrm>
            <a:off x="4711700" y="1241645"/>
            <a:ext cx="3581282" cy="1790646"/>
          </a:xfrm>
          <a:prstGeom prst="rect">
            <a:avLst/>
          </a:prstGeom>
          <a:ln w="12700">
            <a:miter lim="400000"/>
          </a:ln>
        </p:spPr>
      </p:pic>
    </p:spTree>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2" name="Shape 224"/>
          <p:cNvSpPr>
            <a:spLocks noGrp="1"/>
          </p:cNvSpPr>
          <p:nvPr>
            <p:ph type="title"/>
          </p:nvPr>
        </p:nvSpPr>
        <p:spPr>
          <a:xfrm>
            <a:off x="650239" y="390597"/>
            <a:ext cx="11704322" cy="1625601"/>
          </a:xfrm>
          <a:prstGeom prst="rect">
            <a:avLst/>
          </a:prstGeom>
        </p:spPr>
        <p:txBody>
          <a:bodyPr/>
          <a:lstStyle>
            <a:lvl1pPr>
              <a:defRPr sz="4500">
                <a:solidFill>
                  <a:srgbClr val="254061"/>
                </a:solidFill>
              </a:defRPr>
            </a:lvl1pPr>
          </a:lstStyle>
          <a:p>
            <a:r>
              <a:t>Onboard Safety</a:t>
            </a:r>
          </a:p>
        </p:txBody>
      </p:sp>
      <p:sp>
        <p:nvSpPr>
          <p:cNvPr id="463" name="Shape 225"/>
          <p:cNvSpPr>
            <a:spLocks noGrp="1"/>
          </p:cNvSpPr>
          <p:nvPr>
            <p:ph type="body" sz="half" idx="1"/>
          </p:nvPr>
        </p:nvSpPr>
        <p:spPr>
          <a:prstGeom prst="rect">
            <a:avLst/>
          </a:prstGeom>
        </p:spPr>
        <p:txBody>
          <a:bodyPr/>
          <a:lstStyle/>
          <a:p>
            <a:pPr>
              <a:lnSpc>
                <a:spcPct val="80000"/>
              </a:lnSpc>
              <a:defRPr sz="3300"/>
            </a:pPr>
            <a:r>
              <a:t>Lone Worker (each person has a device)</a:t>
            </a:r>
          </a:p>
          <a:p>
            <a:pPr>
              <a:lnSpc>
                <a:spcPct val="80000"/>
              </a:lnSpc>
              <a:defRPr sz="3300"/>
            </a:pPr>
            <a:endParaRPr/>
          </a:p>
          <a:p>
            <a:pPr>
              <a:lnSpc>
                <a:spcPct val="80000"/>
              </a:lnSpc>
              <a:defRPr sz="3300"/>
            </a:pPr>
            <a:r>
              <a:t> </a:t>
            </a:r>
          </a:p>
          <a:p>
            <a:pPr>
              <a:lnSpc>
                <a:spcPct val="80000"/>
              </a:lnSpc>
              <a:defRPr sz="3300"/>
            </a:pPr>
            <a:r>
              <a:t>LoRa sensor detects Life Ring being opened</a:t>
            </a:r>
          </a:p>
          <a:p>
            <a:pPr>
              <a:lnSpc>
                <a:spcPct val="80000"/>
              </a:lnSpc>
              <a:defRPr sz="3300"/>
            </a:pPr>
            <a:endParaRPr/>
          </a:p>
          <a:p>
            <a:pPr>
              <a:lnSpc>
                <a:spcPct val="80000"/>
              </a:lnSpc>
              <a:defRPr sz="3300"/>
            </a:pPr>
            <a:r>
              <a:t>Correct and quicker response is a result</a:t>
            </a:r>
          </a:p>
          <a:p>
            <a:pPr>
              <a:lnSpc>
                <a:spcPct val="80000"/>
              </a:lnSpc>
              <a:defRPr sz="3300"/>
            </a:pPr>
            <a:endParaRPr/>
          </a:p>
          <a:p>
            <a:pPr>
              <a:lnSpc>
                <a:spcPct val="80000"/>
              </a:lnSpc>
              <a:defRPr sz="3300"/>
            </a:pPr>
            <a:r>
              <a:t>Other: Data send to EvenKeel™ is directed to the CCTV</a:t>
            </a:r>
          </a:p>
        </p:txBody>
      </p:sp>
      <p:pic>
        <p:nvPicPr>
          <p:cNvPr id="464" name="pasted-image.tiff" descr="pasted-image.tiff"/>
          <p:cNvPicPr>
            <a:picLocks noChangeAspect="1"/>
          </p:cNvPicPr>
          <p:nvPr/>
        </p:nvPicPr>
        <p:blipFill>
          <a:blip r:embed="rId2">
            <a:extLst/>
          </a:blip>
          <a:stretch>
            <a:fillRect/>
          </a:stretch>
        </p:blipFill>
        <p:spPr>
          <a:xfrm>
            <a:off x="8128000" y="3716542"/>
            <a:ext cx="3612444" cy="2745459"/>
          </a:xfrm>
          <a:prstGeom prst="rect">
            <a:avLst/>
          </a:prstGeom>
          <a:ln w="12700">
            <a:miter lim="400000"/>
          </a:ln>
        </p:spPr>
      </p:pic>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 name="Title 3"/>
          <p:cNvSpPr/>
          <p:nvPr/>
        </p:nvSpPr>
        <p:spPr>
          <a:xfrm>
            <a:off x="650239" y="210877"/>
            <a:ext cx="11704322" cy="979114"/>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normAutofit/>
          </a:bodyPr>
          <a:lstStyle>
            <a:lvl1pPr>
              <a:defRPr sz="5100">
                <a:solidFill>
                  <a:srgbClr val="013260"/>
                </a:solidFill>
              </a:defRPr>
            </a:lvl1pPr>
          </a:lstStyle>
          <a:p>
            <a:r>
              <a:t>Net Feasa Current Activities</a:t>
            </a:r>
          </a:p>
        </p:txBody>
      </p:sp>
      <p:sp>
        <p:nvSpPr>
          <p:cNvPr id="283" name="Content Placeholder 2"/>
          <p:cNvSpPr/>
          <p:nvPr/>
        </p:nvSpPr>
        <p:spPr>
          <a:xfrm>
            <a:off x="942124" y="1189991"/>
            <a:ext cx="11602548" cy="4951477"/>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marL="342900" indent="-342900" algn="l" defTabSz="914400">
              <a:spcBef>
                <a:spcPts val="1700"/>
              </a:spcBef>
              <a:buSzPct val="100000"/>
              <a:buChar char="❑"/>
              <a:defRPr sz="2800"/>
            </a:pPr>
            <a:r>
              <a:t>Strategic advisors to one of the world’s Top 10 Consumer Electronics companies; wireless networks (IoT, Cellular &amp; WiFi) </a:t>
            </a:r>
            <a:endParaRPr sz="3200"/>
          </a:p>
          <a:p>
            <a:pPr marL="342900" indent="-342900" algn="l" defTabSz="914400">
              <a:spcBef>
                <a:spcPts val="1700"/>
              </a:spcBef>
              <a:buSzPct val="100000"/>
              <a:buChar char="❑"/>
              <a:defRPr sz="2800"/>
            </a:pPr>
            <a:r>
              <a:t>Live IoT (LoRaWAN) Connected Port Network and Onboard Container Ship Testing Complete  </a:t>
            </a:r>
            <a:endParaRPr sz="3200"/>
          </a:p>
          <a:p>
            <a:pPr marL="342900" indent="-342900" algn="l" defTabSz="914400">
              <a:spcBef>
                <a:spcPts val="1700"/>
              </a:spcBef>
              <a:buSzPct val="100000"/>
              <a:buChar char="❑"/>
              <a:defRPr sz="2800"/>
            </a:pPr>
            <a:r>
              <a:t>Strategic alliance with several leading satellite service providers</a:t>
            </a:r>
            <a:endParaRPr sz="3200"/>
          </a:p>
          <a:p>
            <a:pPr marL="342900" indent="-342900" algn="l" defTabSz="914400">
              <a:spcBef>
                <a:spcPts val="1700"/>
              </a:spcBef>
              <a:buSzPct val="100000"/>
              <a:buChar char="❑"/>
              <a:defRPr sz="2800"/>
            </a:pPr>
            <a:r>
              <a:t>Feasibility study completed on global Intermodal freight market </a:t>
            </a:r>
            <a:endParaRPr sz="3200"/>
          </a:p>
          <a:p>
            <a:pPr marL="742950" lvl="1" indent="-285750" algn="l" defTabSz="914400">
              <a:spcBef>
                <a:spcPts val="1700"/>
              </a:spcBef>
              <a:buSzPct val="100000"/>
              <a:buChar char="❑"/>
              <a:defRPr sz="2200"/>
            </a:pPr>
            <a:r>
              <a:t>Low cost LoRa IoT Solution key to cutting costs for shipping industry</a:t>
            </a:r>
            <a:endParaRPr sz="2800"/>
          </a:p>
          <a:p>
            <a:pPr marL="742950" lvl="1" indent="-285750" algn="l" defTabSz="914400">
              <a:spcBef>
                <a:spcPts val="1700"/>
              </a:spcBef>
              <a:buSzPct val="100000"/>
              <a:buChar char="❑"/>
              <a:defRPr sz="2200"/>
            </a:pPr>
            <a:r>
              <a:t>Only 100,000 of 20M dry containers connected</a:t>
            </a:r>
            <a:endParaRPr sz="2800"/>
          </a:p>
        </p:txBody>
      </p:sp>
      <p:pic>
        <p:nvPicPr>
          <p:cNvPr id="284" name="Picture 4" descr="Picture 4"/>
          <p:cNvPicPr>
            <a:picLocks noChangeAspect="1"/>
          </p:cNvPicPr>
          <p:nvPr/>
        </p:nvPicPr>
        <p:blipFill>
          <a:blip r:embed="rId2">
            <a:extLst/>
          </a:blip>
          <a:stretch>
            <a:fillRect/>
          </a:stretch>
        </p:blipFill>
        <p:spPr>
          <a:xfrm>
            <a:off x="1221739" y="5752724"/>
            <a:ext cx="2623243" cy="1818783"/>
          </a:xfrm>
          <a:prstGeom prst="rect">
            <a:avLst/>
          </a:prstGeom>
          <a:ln w="12700">
            <a:miter lim="400000"/>
          </a:ln>
        </p:spPr>
      </p:pic>
      <p:pic>
        <p:nvPicPr>
          <p:cNvPr id="285" name="Picture 6" descr="Picture 6"/>
          <p:cNvPicPr>
            <a:picLocks noChangeAspect="1"/>
          </p:cNvPicPr>
          <p:nvPr/>
        </p:nvPicPr>
        <p:blipFill>
          <a:blip r:embed="rId3">
            <a:extLst/>
          </a:blip>
          <a:stretch>
            <a:fillRect/>
          </a:stretch>
        </p:blipFill>
        <p:spPr>
          <a:xfrm>
            <a:off x="4387313" y="6215062"/>
            <a:ext cx="3220820" cy="2350964"/>
          </a:xfrm>
          <a:prstGeom prst="rect">
            <a:avLst/>
          </a:prstGeom>
          <a:ln w="12700">
            <a:miter lim="400000"/>
          </a:ln>
        </p:spPr>
      </p:pic>
      <p:pic>
        <p:nvPicPr>
          <p:cNvPr id="286" name="Picture 8" descr="Picture 8"/>
          <p:cNvPicPr>
            <a:picLocks noChangeAspect="1"/>
          </p:cNvPicPr>
          <p:nvPr/>
        </p:nvPicPr>
        <p:blipFill>
          <a:blip r:embed="rId4">
            <a:extLst/>
          </a:blip>
          <a:stretch>
            <a:fillRect/>
          </a:stretch>
        </p:blipFill>
        <p:spPr>
          <a:xfrm>
            <a:off x="8150465" y="5818918"/>
            <a:ext cx="2724151" cy="1504951"/>
          </a:xfrm>
          <a:prstGeom prst="rect">
            <a:avLst/>
          </a:prstGeom>
          <a:ln w="12700">
            <a:miter lim="400000"/>
          </a:ln>
        </p:spPr>
      </p:pic>
      <p:pic>
        <p:nvPicPr>
          <p:cNvPr id="287" name="Picture 10" descr="Picture 10"/>
          <p:cNvPicPr>
            <a:picLocks noChangeAspect="1"/>
          </p:cNvPicPr>
          <p:nvPr/>
        </p:nvPicPr>
        <p:blipFill>
          <a:blip r:embed="rId5">
            <a:extLst/>
          </a:blip>
          <a:stretch>
            <a:fillRect/>
          </a:stretch>
        </p:blipFill>
        <p:spPr>
          <a:xfrm>
            <a:off x="7826382" y="8015286"/>
            <a:ext cx="3809049" cy="885826"/>
          </a:xfrm>
          <a:prstGeom prst="rect">
            <a:avLst/>
          </a:prstGeom>
          <a:ln w="12700">
            <a:miter lim="400000"/>
          </a:ln>
        </p:spPr>
      </p:pic>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6" name="Chassis Control"/>
          <p:cNvSpPr>
            <a:spLocks noGrp="1"/>
          </p:cNvSpPr>
          <p:nvPr>
            <p:ph type="ctrTitle"/>
          </p:nvPr>
        </p:nvSpPr>
        <p:spPr>
          <a:xfrm>
            <a:off x="1184271" y="3138480"/>
            <a:ext cx="10464801" cy="3302001"/>
          </a:xfrm>
          <a:prstGeom prst="rect">
            <a:avLst/>
          </a:prstGeom>
        </p:spPr>
        <p:txBody>
          <a:bodyPr/>
          <a:lstStyle/>
          <a:p>
            <a:r>
              <a:t>Use Case 4</a:t>
            </a:r>
            <a:br/>
            <a:r>
              <a:t>Crane Monitoring </a:t>
            </a:r>
          </a:p>
        </p:txBody>
      </p:sp>
      <p:pic>
        <p:nvPicPr>
          <p:cNvPr id="467" name="image1.jpeg" descr="image1.jpeg"/>
          <p:cNvPicPr>
            <a:picLocks noChangeAspect="1"/>
          </p:cNvPicPr>
          <p:nvPr/>
        </p:nvPicPr>
        <p:blipFill>
          <a:blip r:embed="rId2">
            <a:extLst/>
          </a:blip>
          <a:srcRect t="13233" b="16009"/>
          <a:stretch>
            <a:fillRect/>
          </a:stretch>
        </p:blipFill>
        <p:spPr>
          <a:xfrm>
            <a:off x="4711700" y="1241645"/>
            <a:ext cx="3581282" cy="1790646"/>
          </a:xfrm>
          <a:prstGeom prst="rect">
            <a:avLst/>
          </a:prstGeom>
          <a:ln w="12700">
            <a:miter lim="400000"/>
          </a:ln>
        </p:spPr>
      </p:pic>
    </p:spTree>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9" name="image1.jpeg" descr="image1.jpeg"/>
          <p:cNvPicPr>
            <a:picLocks noChangeAspect="1"/>
          </p:cNvPicPr>
          <p:nvPr/>
        </p:nvPicPr>
        <p:blipFill>
          <a:blip r:embed="rId2">
            <a:extLst/>
          </a:blip>
          <a:srcRect t="13233" b="16009"/>
          <a:stretch>
            <a:fillRect/>
          </a:stretch>
        </p:blipFill>
        <p:spPr>
          <a:xfrm>
            <a:off x="433512" y="517746"/>
            <a:ext cx="2016226" cy="1008116"/>
          </a:xfrm>
          <a:prstGeom prst="rect">
            <a:avLst/>
          </a:prstGeom>
          <a:ln w="12700">
            <a:miter lim="400000"/>
          </a:ln>
        </p:spPr>
      </p:pic>
      <p:sp>
        <p:nvSpPr>
          <p:cNvPr id="470" name="Shape 195"/>
          <p:cNvSpPr/>
          <p:nvPr/>
        </p:nvSpPr>
        <p:spPr>
          <a:xfrm>
            <a:off x="971553" y="2386014"/>
            <a:ext cx="5572126" cy="52730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marL="444500" indent="-444500" algn="l">
              <a:spcBef>
                <a:spcPts val="4200"/>
              </a:spcBef>
              <a:buSzPct val="75000"/>
              <a:buChar char="•"/>
              <a:defRPr sz="4000"/>
            </a:pPr>
            <a:r>
              <a:t>Read Values from Loading Crane 10Kv Meter</a:t>
            </a:r>
          </a:p>
          <a:p>
            <a:pPr marL="342900" indent="-342900" algn="l">
              <a:spcBef>
                <a:spcPts val="600"/>
              </a:spcBef>
              <a:buSzPct val="100000"/>
              <a:buFont typeface="Arial"/>
              <a:buChar char="•"/>
              <a:defRPr sz="4000"/>
            </a:pPr>
            <a:endParaRPr/>
          </a:p>
          <a:p>
            <a:pPr marL="342900" indent="-342900" algn="l">
              <a:spcBef>
                <a:spcPts val="600"/>
              </a:spcBef>
              <a:buSzPct val="100000"/>
              <a:buFont typeface="Arial"/>
              <a:buChar char="•"/>
              <a:defRPr sz="4000"/>
            </a:pPr>
            <a:r>
              <a:t>Monitors local usage</a:t>
            </a:r>
            <a:endParaRPr sz="2800"/>
          </a:p>
          <a:p>
            <a:pPr marL="342900" indent="-342900" algn="l">
              <a:spcBef>
                <a:spcPts val="600"/>
              </a:spcBef>
              <a:buSzPct val="100000"/>
              <a:buFont typeface="Arial"/>
              <a:buChar char="•"/>
              <a:defRPr sz="4000"/>
            </a:pPr>
            <a:endParaRPr sz="2800"/>
          </a:p>
          <a:p>
            <a:pPr marL="342900" indent="-342900" algn="l">
              <a:spcBef>
                <a:spcPts val="600"/>
              </a:spcBef>
              <a:buSzPct val="100000"/>
              <a:buFont typeface="Arial"/>
              <a:buChar char="•"/>
              <a:defRPr sz="4000"/>
            </a:pPr>
            <a:r>
              <a:t>Alerts to Power factor issues</a:t>
            </a:r>
          </a:p>
        </p:txBody>
      </p:sp>
      <p:pic>
        <p:nvPicPr>
          <p:cNvPr id="471" name="IMG_5502.jpg" descr="IMG_5502.jpg"/>
          <p:cNvPicPr>
            <a:picLocks noChangeAspect="1"/>
          </p:cNvPicPr>
          <p:nvPr/>
        </p:nvPicPr>
        <p:blipFill>
          <a:blip r:embed="rId3">
            <a:extLst/>
          </a:blip>
          <a:stretch>
            <a:fillRect/>
          </a:stretch>
        </p:blipFill>
        <p:spPr>
          <a:xfrm>
            <a:off x="6816605" y="2604586"/>
            <a:ext cx="5499220" cy="4124418"/>
          </a:xfrm>
          <a:prstGeom prst="rect">
            <a:avLst/>
          </a:prstGeom>
          <a:ln w="12700">
            <a:miter lim="400000"/>
          </a:ln>
        </p:spPr>
      </p:pic>
      <p:sp>
        <p:nvSpPr>
          <p:cNvPr id="472" name="Shape 194"/>
          <p:cNvSpPr/>
          <p:nvPr/>
        </p:nvSpPr>
        <p:spPr>
          <a:xfrm>
            <a:off x="2014542" y="270428"/>
            <a:ext cx="10301283" cy="168696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normAutofit/>
          </a:bodyPr>
          <a:lstStyle/>
          <a:p>
            <a:pPr>
              <a:defRPr sz="4400">
                <a:solidFill>
                  <a:srgbClr val="254061"/>
                </a:solidFill>
              </a:defRPr>
            </a:pPr>
            <a:r>
              <a:t>Energy Monitoring (Cranes)</a:t>
            </a:r>
          </a:p>
          <a:p>
            <a:pPr>
              <a:spcBef>
                <a:spcPts val="1200"/>
              </a:spcBef>
              <a:defRPr sz="4400"/>
            </a:pPr>
            <a:r>
              <a:t>Crane Electric Meter Reading</a:t>
            </a:r>
          </a:p>
        </p:txBody>
      </p:sp>
    </p:spTree>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4" name="Shape 205"/>
          <p:cNvSpPr>
            <a:spLocks noGrp="1"/>
          </p:cNvSpPr>
          <p:nvPr>
            <p:ph type="title"/>
          </p:nvPr>
        </p:nvSpPr>
        <p:spPr>
          <a:xfrm>
            <a:off x="650239" y="136159"/>
            <a:ext cx="11704322" cy="1625601"/>
          </a:xfrm>
          <a:prstGeom prst="rect">
            <a:avLst/>
          </a:prstGeom>
        </p:spPr>
        <p:txBody>
          <a:bodyPr/>
          <a:lstStyle/>
          <a:p>
            <a:pPr>
              <a:defRPr sz="4500">
                <a:solidFill>
                  <a:srgbClr val="013260"/>
                </a:solidFill>
              </a:defRPr>
            </a:pPr>
            <a:r>
              <a:t>Straddle Crane Monitoring </a:t>
            </a:r>
          </a:p>
        </p:txBody>
      </p:sp>
      <p:sp>
        <p:nvSpPr>
          <p:cNvPr id="475" name="Shape 206"/>
          <p:cNvSpPr>
            <a:spLocks noGrp="1"/>
          </p:cNvSpPr>
          <p:nvPr>
            <p:ph type="body" idx="1"/>
          </p:nvPr>
        </p:nvSpPr>
        <p:spPr>
          <a:xfrm>
            <a:off x="650239" y="1455974"/>
            <a:ext cx="11704322" cy="6436925"/>
          </a:xfrm>
          <a:prstGeom prst="rect">
            <a:avLst/>
          </a:prstGeom>
        </p:spPr>
        <p:txBody>
          <a:bodyPr/>
          <a:lstStyle/>
          <a:p>
            <a:pPr>
              <a:lnSpc>
                <a:spcPct val="80000"/>
              </a:lnSpc>
              <a:defRPr sz="3300"/>
            </a:pPr>
            <a:r>
              <a:t>Monitor Run times</a:t>
            </a:r>
          </a:p>
          <a:p>
            <a:pPr>
              <a:lnSpc>
                <a:spcPct val="80000"/>
              </a:lnSpc>
              <a:defRPr sz="3300"/>
            </a:pPr>
            <a:endParaRPr/>
          </a:p>
          <a:p>
            <a:pPr>
              <a:lnSpc>
                <a:spcPct val="80000"/>
              </a:lnSpc>
              <a:defRPr sz="3300"/>
            </a:pPr>
            <a:r>
              <a:t>Keep track of individual Fuel Usage</a:t>
            </a:r>
          </a:p>
          <a:p>
            <a:pPr>
              <a:lnSpc>
                <a:spcPct val="80000"/>
              </a:lnSpc>
              <a:defRPr sz="3300"/>
            </a:pPr>
            <a:endParaRPr/>
          </a:p>
          <a:p>
            <a:pPr>
              <a:lnSpc>
                <a:spcPct val="80000"/>
              </a:lnSpc>
              <a:defRPr sz="3300"/>
            </a:pPr>
            <a:r>
              <a:t>Pre-empt failures</a:t>
            </a:r>
          </a:p>
          <a:p>
            <a:pPr>
              <a:lnSpc>
                <a:spcPct val="80000"/>
              </a:lnSpc>
              <a:defRPr sz="3300"/>
            </a:pPr>
            <a:endParaRPr/>
          </a:p>
          <a:p>
            <a:pPr>
              <a:lnSpc>
                <a:spcPct val="80000"/>
              </a:lnSpc>
              <a:defRPr sz="3300"/>
            </a:pPr>
            <a:r>
              <a:t>Reduce downtime</a:t>
            </a:r>
          </a:p>
        </p:txBody>
      </p:sp>
      <p:pic>
        <p:nvPicPr>
          <p:cNvPr id="476" name="Screen Shot 2017-04-12 at 11.31.05.png" descr="Screen Shot 2017-04-12 at 11.31.05.png"/>
          <p:cNvPicPr>
            <a:picLocks noChangeAspect="1"/>
          </p:cNvPicPr>
          <p:nvPr/>
        </p:nvPicPr>
        <p:blipFill>
          <a:blip r:embed="rId2">
            <a:extLst/>
          </a:blip>
          <a:stretch>
            <a:fillRect/>
          </a:stretch>
        </p:blipFill>
        <p:spPr>
          <a:xfrm>
            <a:off x="7943905" y="3873710"/>
            <a:ext cx="4084800" cy="4093979"/>
          </a:xfrm>
          <a:prstGeom prst="rect">
            <a:avLst/>
          </a:prstGeom>
          <a:ln w="12700">
            <a:miter lim="400000"/>
          </a:ln>
        </p:spPr>
      </p:pic>
    </p:spTree>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8" name="Crane operations"/>
          <p:cNvSpPr>
            <a:spLocks noGrp="1"/>
          </p:cNvSpPr>
          <p:nvPr>
            <p:ph type="title"/>
          </p:nvPr>
        </p:nvSpPr>
        <p:spPr>
          <a:prstGeom prst="rect">
            <a:avLst/>
          </a:prstGeom>
        </p:spPr>
        <p:txBody>
          <a:bodyPr/>
          <a:lstStyle/>
          <a:p>
            <a:r>
              <a:t>Crane operations</a:t>
            </a:r>
          </a:p>
        </p:txBody>
      </p:sp>
      <p:sp>
        <p:nvSpPr>
          <p:cNvPr id="479" name="DGPS used on cranes (Nowsol solution)…"/>
          <p:cNvSpPr>
            <a:spLocks noGrp="1"/>
          </p:cNvSpPr>
          <p:nvPr>
            <p:ph type="body" sz="half" idx="1"/>
          </p:nvPr>
        </p:nvSpPr>
        <p:spPr>
          <a:prstGeom prst="rect">
            <a:avLst/>
          </a:prstGeom>
        </p:spPr>
        <p:txBody>
          <a:bodyPr/>
          <a:lstStyle/>
          <a:p>
            <a:r>
              <a:t>DGPS used on cranes (Nowsol solution)</a:t>
            </a:r>
          </a:p>
          <a:p>
            <a:r>
              <a:t>Most likely Reach stackers and side loaders used.</a:t>
            </a:r>
          </a:p>
          <a:p>
            <a:r>
              <a:t>Part of the drayage process(Need to know where tractors and cranes are to improve efficiency)</a:t>
            </a:r>
          </a:p>
        </p:txBody>
      </p:sp>
      <p:pic>
        <p:nvPicPr>
          <p:cNvPr id="480" name="2__#$!@%!#__pastedGraphic.png" descr="2__#$!@%!#__pastedGraphic.png"/>
          <p:cNvPicPr>
            <a:picLocks noChangeAspect="1"/>
          </p:cNvPicPr>
          <p:nvPr/>
        </p:nvPicPr>
        <p:blipFill>
          <a:blip r:embed="rId2">
            <a:extLst/>
          </a:blip>
          <a:stretch>
            <a:fillRect/>
          </a:stretch>
        </p:blipFill>
        <p:spPr>
          <a:xfrm>
            <a:off x="8992685" y="2666868"/>
            <a:ext cx="3024223" cy="2363300"/>
          </a:xfrm>
          <a:prstGeom prst="rect">
            <a:avLst/>
          </a:prstGeom>
          <a:ln w="12700">
            <a:miter lim="400000"/>
          </a:ln>
        </p:spPr>
      </p:pic>
      <p:pic>
        <p:nvPicPr>
          <p:cNvPr id="481" name="pastedGraphic.png" descr="pastedGraphic.png"/>
          <p:cNvPicPr>
            <a:picLocks noChangeAspect="1"/>
          </p:cNvPicPr>
          <p:nvPr/>
        </p:nvPicPr>
        <p:blipFill>
          <a:blip r:embed="rId3">
            <a:extLst/>
          </a:blip>
          <a:stretch>
            <a:fillRect/>
          </a:stretch>
        </p:blipFill>
        <p:spPr>
          <a:xfrm>
            <a:off x="6477000" y="2673218"/>
            <a:ext cx="2325186" cy="2566480"/>
          </a:xfrm>
          <a:prstGeom prst="rect">
            <a:avLst/>
          </a:prstGeom>
          <a:ln w="12700">
            <a:miter lim="400000"/>
          </a:ln>
        </p:spPr>
      </p:pic>
      <p:pic>
        <p:nvPicPr>
          <p:cNvPr id="482" name="pasted-image.png" descr="pasted-image.png"/>
          <p:cNvPicPr>
            <a:picLocks noChangeAspect="1"/>
          </p:cNvPicPr>
          <p:nvPr/>
        </p:nvPicPr>
        <p:blipFill>
          <a:blip r:embed="rId4">
            <a:extLst/>
          </a:blip>
          <a:stretch>
            <a:fillRect/>
          </a:stretch>
        </p:blipFill>
        <p:spPr>
          <a:xfrm>
            <a:off x="6465036" y="5303065"/>
            <a:ext cx="2349114" cy="2103990"/>
          </a:xfrm>
          <a:prstGeom prst="rect">
            <a:avLst/>
          </a:prstGeom>
          <a:ln w="12700">
            <a:miter lim="400000"/>
          </a:ln>
        </p:spPr>
      </p:pic>
      <p:pic>
        <p:nvPicPr>
          <p:cNvPr id="483" name="pasted-image.png" descr="pasted-image.png"/>
          <p:cNvPicPr>
            <a:picLocks noChangeAspect="1"/>
          </p:cNvPicPr>
          <p:nvPr/>
        </p:nvPicPr>
        <p:blipFill>
          <a:blip r:embed="rId5">
            <a:extLst/>
          </a:blip>
          <a:stretch>
            <a:fillRect/>
          </a:stretch>
        </p:blipFill>
        <p:spPr>
          <a:xfrm>
            <a:off x="6678218" y="7334955"/>
            <a:ext cx="2061703" cy="330651"/>
          </a:xfrm>
          <a:prstGeom prst="rect">
            <a:avLst/>
          </a:prstGeom>
          <a:ln w="12700">
            <a:miter lim="400000"/>
          </a:ln>
        </p:spPr>
      </p:pic>
      <p:pic>
        <p:nvPicPr>
          <p:cNvPr id="484" name="pasted-image.png" descr="pasted-image.png"/>
          <p:cNvPicPr>
            <a:picLocks noChangeAspect="1"/>
          </p:cNvPicPr>
          <p:nvPr/>
        </p:nvPicPr>
        <p:blipFill>
          <a:blip r:embed="rId6">
            <a:extLst/>
          </a:blip>
          <a:stretch>
            <a:fillRect/>
          </a:stretch>
        </p:blipFill>
        <p:spPr>
          <a:xfrm>
            <a:off x="9131639" y="5303065"/>
            <a:ext cx="2945585" cy="2103990"/>
          </a:xfrm>
          <a:prstGeom prst="rect">
            <a:avLst/>
          </a:prstGeom>
          <a:ln w="12700">
            <a:miter lim="400000"/>
          </a:ln>
        </p:spPr>
      </p:pic>
    </p:spTree>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6" name="image1.jpeg" descr="image1.jpeg"/>
          <p:cNvPicPr>
            <a:picLocks noChangeAspect="1"/>
          </p:cNvPicPr>
          <p:nvPr/>
        </p:nvPicPr>
        <p:blipFill>
          <a:blip r:embed="rId2">
            <a:extLst/>
          </a:blip>
          <a:srcRect t="13233" b="16009"/>
          <a:stretch>
            <a:fillRect/>
          </a:stretch>
        </p:blipFill>
        <p:spPr>
          <a:xfrm>
            <a:off x="433512" y="517746"/>
            <a:ext cx="2016226" cy="1008116"/>
          </a:xfrm>
          <a:prstGeom prst="rect">
            <a:avLst/>
          </a:prstGeom>
          <a:ln w="12700">
            <a:miter lim="400000"/>
          </a:ln>
        </p:spPr>
      </p:pic>
      <p:sp>
        <p:nvSpPr>
          <p:cNvPr id="487" name="Chassis Control"/>
          <p:cNvSpPr/>
          <p:nvPr/>
        </p:nvSpPr>
        <p:spPr>
          <a:xfrm>
            <a:off x="1184271" y="3138480"/>
            <a:ext cx="10464801" cy="3302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pPr>
              <a:lnSpc>
                <a:spcPct val="90000"/>
              </a:lnSpc>
              <a:defRPr sz="7400"/>
            </a:pPr>
            <a:r>
              <a:t>Use Case 4</a:t>
            </a:r>
            <a:br/>
            <a:r>
              <a:t>Port &amp; Onboard</a:t>
            </a:r>
          </a:p>
          <a:p>
            <a:pPr>
              <a:lnSpc>
                <a:spcPct val="90000"/>
              </a:lnSpc>
              <a:defRPr sz="7400"/>
            </a:pPr>
            <a:r>
              <a:t>Safety  </a:t>
            </a:r>
          </a:p>
        </p:txBody>
      </p:sp>
    </p:spTree>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9" name="Shape 215"/>
          <p:cNvSpPr/>
          <p:nvPr/>
        </p:nvSpPr>
        <p:spPr>
          <a:xfrm>
            <a:off x="650239" y="384610"/>
            <a:ext cx="11704322" cy="1553355"/>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normAutofit/>
          </a:bodyPr>
          <a:lstStyle/>
          <a:p>
            <a:pPr defTabSz="1300459">
              <a:lnSpc>
                <a:spcPct val="90000"/>
              </a:lnSpc>
              <a:defRPr sz="5100">
                <a:solidFill>
                  <a:srgbClr val="254061"/>
                </a:solidFill>
                <a:latin typeface="Calibri"/>
                <a:ea typeface="Calibri"/>
                <a:cs typeface="Calibri"/>
                <a:sym typeface="Calibri"/>
              </a:defRPr>
            </a:pPr>
            <a:r>
              <a:t>Phase 2: Port Safety</a:t>
            </a:r>
            <a:endParaRPr sz="4500"/>
          </a:p>
          <a:p>
            <a:pPr defTabSz="1300459">
              <a:lnSpc>
                <a:spcPct val="90000"/>
              </a:lnSpc>
              <a:spcBef>
                <a:spcPts val="1700"/>
              </a:spcBef>
              <a:defRPr sz="3900">
                <a:latin typeface="Calibri"/>
                <a:ea typeface="Calibri"/>
                <a:cs typeface="Calibri"/>
                <a:sym typeface="Calibri"/>
              </a:defRPr>
            </a:pPr>
            <a:r>
              <a:t>EvenKeel™ Performance Monitoring </a:t>
            </a:r>
          </a:p>
        </p:txBody>
      </p:sp>
      <p:sp>
        <p:nvSpPr>
          <p:cNvPr id="490" name="Shape 216"/>
          <p:cNvSpPr>
            <a:spLocks noGrp="1"/>
          </p:cNvSpPr>
          <p:nvPr>
            <p:ph type="body" idx="1"/>
          </p:nvPr>
        </p:nvSpPr>
        <p:spPr>
          <a:xfrm>
            <a:off x="650239" y="2275840"/>
            <a:ext cx="11704322" cy="6436926"/>
          </a:xfrm>
          <a:prstGeom prst="rect">
            <a:avLst/>
          </a:prstGeom>
        </p:spPr>
        <p:txBody>
          <a:bodyPr/>
          <a:lstStyle/>
          <a:p>
            <a:r>
              <a:t>EvenKeel™ will provide at a glance access to conditions in Port</a:t>
            </a:r>
          </a:p>
          <a:p>
            <a:r>
              <a:t>Alarms will be indicated for all services covered</a:t>
            </a:r>
          </a:p>
          <a:p>
            <a:r>
              <a:t>Escalation process for each issue</a:t>
            </a:r>
          </a:p>
          <a:p>
            <a:r>
              <a:t>Rights based</a:t>
            </a:r>
          </a:p>
          <a:p>
            <a:r>
              <a:t>Available on any connected device</a:t>
            </a:r>
          </a:p>
        </p:txBody>
      </p:sp>
    </p:spTree>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2" name="Shape 218"/>
          <p:cNvSpPr/>
          <p:nvPr/>
        </p:nvSpPr>
        <p:spPr>
          <a:xfrm>
            <a:off x="650239" y="384610"/>
            <a:ext cx="11704322" cy="1553355"/>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normAutofit/>
          </a:bodyPr>
          <a:lstStyle/>
          <a:p>
            <a:pPr>
              <a:lnSpc>
                <a:spcPct val="90000"/>
              </a:lnSpc>
              <a:defRPr sz="5100">
                <a:solidFill>
                  <a:srgbClr val="254061"/>
                </a:solidFill>
              </a:defRPr>
            </a:pPr>
            <a:r>
              <a:t>Port Safety</a:t>
            </a:r>
            <a:endParaRPr sz="4500"/>
          </a:p>
          <a:p>
            <a:pPr>
              <a:lnSpc>
                <a:spcPct val="90000"/>
              </a:lnSpc>
              <a:spcBef>
                <a:spcPts val="1700"/>
              </a:spcBef>
              <a:defRPr sz="3900"/>
            </a:pPr>
            <a:r>
              <a:t>Life Ring Tamper Alarm</a:t>
            </a:r>
          </a:p>
        </p:txBody>
      </p:sp>
      <p:sp>
        <p:nvSpPr>
          <p:cNvPr id="493" name="Shape 219"/>
          <p:cNvSpPr>
            <a:spLocks noGrp="1"/>
          </p:cNvSpPr>
          <p:nvPr>
            <p:ph type="body" idx="1"/>
          </p:nvPr>
        </p:nvSpPr>
        <p:spPr>
          <a:xfrm>
            <a:off x="650240" y="-428267"/>
            <a:ext cx="5743788" cy="9141033"/>
          </a:xfrm>
          <a:prstGeom prst="rect">
            <a:avLst/>
          </a:prstGeom>
        </p:spPr>
        <p:txBody>
          <a:bodyPr/>
          <a:lstStyle/>
          <a:p>
            <a:r>
              <a:t>Alerting to any use legitimate or otherwise of Life Rings and other life saving equipment</a:t>
            </a:r>
          </a:p>
          <a:p>
            <a:r>
              <a:t>Free up resources for other activities </a:t>
            </a:r>
          </a:p>
        </p:txBody>
      </p:sp>
      <p:sp>
        <p:nvSpPr>
          <p:cNvPr id="494" name="Shape 220"/>
          <p:cNvSpPr/>
          <p:nvPr/>
        </p:nvSpPr>
        <p:spPr>
          <a:xfrm>
            <a:off x="6610773" y="2275840"/>
            <a:ext cx="5743788" cy="3282317"/>
          </a:xfrm>
          <a:prstGeom prst="rect">
            <a:avLst/>
          </a:prstGeom>
          <a:ln w="12700">
            <a:miter lim="400000"/>
          </a:ln>
          <a:extLst>
            <a:ext uri="{C572A759-6A51-4108-AA02-DFA0A04FC94B}">
              <ma14:wrappingTextBoxFlag xmlns:ma14="http://schemas.microsoft.com/office/mac/drawingml/2011/main" xmlns="" val="1"/>
            </a:ext>
          </a:extLst>
        </p:spPr>
        <p:txBody>
          <a:bodyPr lIns="45719" rIns="45719">
            <a:normAutofit/>
          </a:bodyPr>
          <a:lstStyle/>
          <a:p>
            <a:pPr marL="477918" indent="-477918" defTabSz="572516">
              <a:spcBef>
                <a:spcPts val="700"/>
              </a:spcBef>
              <a:buSzPct val="100000"/>
              <a:buFont typeface="Arial"/>
              <a:buChar char="•"/>
              <a:defRPr sz="3822"/>
            </a:pPr>
            <a:r>
              <a:t>Reduce time in alerting to an incident</a:t>
            </a:r>
            <a:endParaRPr sz="2744"/>
          </a:p>
          <a:p>
            <a:pPr marL="477918" indent="-477918" defTabSz="572516">
              <a:spcBef>
                <a:spcPts val="700"/>
              </a:spcBef>
              <a:buSzPct val="100000"/>
              <a:buFont typeface="Arial"/>
              <a:buChar char="•"/>
              <a:defRPr sz="3822"/>
            </a:pPr>
            <a:r>
              <a:t>Know where the issue is</a:t>
            </a:r>
            <a:endParaRPr sz="2744"/>
          </a:p>
          <a:p>
            <a:pPr marL="477918" indent="-477918" defTabSz="572516">
              <a:spcBef>
                <a:spcPts val="700"/>
              </a:spcBef>
              <a:buSzPct val="100000"/>
              <a:buFont typeface="Arial"/>
              <a:buChar char="•"/>
              <a:defRPr sz="3822"/>
            </a:pPr>
            <a:r>
              <a:t>Prevent vandalism</a:t>
            </a:r>
          </a:p>
        </p:txBody>
      </p:sp>
      <p:pic>
        <p:nvPicPr>
          <p:cNvPr id="495" name="pasted-image.tiff" descr="pasted-image.tiff"/>
          <p:cNvPicPr>
            <a:picLocks noChangeAspect="1"/>
          </p:cNvPicPr>
          <p:nvPr/>
        </p:nvPicPr>
        <p:blipFill>
          <a:blip r:embed="rId2">
            <a:extLst/>
          </a:blip>
          <a:stretch>
            <a:fillRect/>
          </a:stretch>
        </p:blipFill>
        <p:spPr>
          <a:xfrm>
            <a:off x="3605229" y="6585046"/>
            <a:ext cx="2486115" cy="2197967"/>
          </a:xfrm>
          <a:prstGeom prst="rect">
            <a:avLst/>
          </a:prstGeom>
          <a:ln w="12700">
            <a:miter lim="400000"/>
          </a:ln>
        </p:spPr>
      </p:pic>
      <p:pic>
        <p:nvPicPr>
          <p:cNvPr id="496" name="IMG_5568.jpg" descr="IMG_5568.jpg"/>
          <p:cNvPicPr>
            <a:picLocks noChangeAspect="1"/>
          </p:cNvPicPr>
          <p:nvPr/>
        </p:nvPicPr>
        <p:blipFill>
          <a:blip r:embed="rId3">
            <a:extLst/>
          </a:blip>
          <a:stretch>
            <a:fillRect/>
          </a:stretch>
        </p:blipFill>
        <p:spPr>
          <a:xfrm>
            <a:off x="7838651" y="6231533"/>
            <a:ext cx="1429545" cy="2904991"/>
          </a:xfrm>
          <a:prstGeom prst="rect">
            <a:avLst/>
          </a:prstGeom>
          <a:ln w="12700">
            <a:miter lim="400000"/>
          </a:ln>
        </p:spPr>
      </p:pic>
    </p:spTree>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8" name="Shape 229"/>
          <p:cNvSpPr/>
          <p:nvPr/>
        </p:nvSpPr>
        <p:spPr>
          <a:xfrm>
            <a:off x="650239" y="384610"/>
            <a:ext cx="11704322" cy="1553355"/>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normAutofit/>
          </a:bodyPr>
          <a:lstStyle/>
          <a:p>
            <a:pPr defTabSz="1300459">
              <a:lnSpc>
                <a:spcPct val="90000"/>
              </a:lnSpc>
              <a:defRPr sz="5100">
                <a:solidFill>
                  <a:srgbClr val="254061"/>
                </a:solidFill>
                <a:latin typeface="Calibri"/>
                <a:ea typeface="Calibri"/>
                <a:cs typeface="Calibri"/>
                <a:sym typeface="Calibri"/>
              </a:defRPr>
            </a:pPr>
            <a:r>
              <a:t>Port Safety</a:t>
            </a:r>
            <a:endParaRPr sz="4500"/>
          </a:p>
          <a:p>
            <a:pPr defTabSz="1300459">
              <a:lnSpc>
                <a:spcPct val="90000"/>
              </a:lnSpc>
              <a:spcBef>
                <a:spcPts val="1700"/>
              </a:spcBef>
              <a:defRPr sz="3900">
                <a:latin typeface="Calibri"/>
                <a:ea typeface="Calibri"/>
                <a:cs typeface="Calibri"/>
                <a:sym typeface="Calibri"/>
              </a:defRPr>
            </a:pPr>
            <a:r>
              <a:t>Navigation Buoys Lights Status Monitoring</a:t>
            </a:r>
          </a:p>
        </p:txBody>
      </p:sp>
      <p:sp>
        <p:nvSpPr>
          <p:cNvPr id="499" name="Shape 230"/>
          <p:cNvSpPr>
            <a:spLocks noGrp="1"/>
          </p:cNvSpPr>
          <p:nvPr>
            <p:ph type="body" sz="half" idx="1"/>
          </p:nvPr>
        </p:nvSpPr>
        <p:spPr>
          <a:prstGeom prst="rect">
            <a:avLst/>
          </a:prstGeom>
        </p:spPr>
        <p:txBody>
          <a:bodyPr/>
          <a:lstStyle/>
          <a:p>
            <a:r>
              <a:t>Monitor the Lighting circuits and power usage of each Navigation buoy</a:t>
            </a:r>
          </a:p>
          <a:p>
            <a:r>
              <a:t>Read alarms from Light unit</a:t>
            </a:r>
          </a:p>
        </p:txBody>
      </p:sp>
      <p:sp>
        <p:nvSpPr>
          <p:cNvPr id="500" name="Shape 231"/>
          <p:cNvSpPr/>
          <p:nvPr/>
        </p:nvSpPr>
        <p:spPr>
          <a:xfrm>
            <a:off x="6610773" y="2275840"/>
            <a:ext cx="5743788" cy="4540124"/>
          </a:xfrm>
          <a:prstGeom prst="rect">
            <a:avLst/>
          </a:prstGeom>
          <a:ln w="12700">
            <a:miter lim="400000"/>
          </a:ln>
          <a:extLst>
            <a:ext uri="{C572A759-6A51-4108-AA02-DFA0A04FC94B}">
              <ma14:wrappingTextBoxFlag xmlns:ma14="http://schemas.microsoft.com/office/mac/drawingml/2011/main" xmlns="" val="1"/>
            </a:ext>
          </a:extLst>
        </p:spPr>
        <p:txBody>
          <a:bodyPr lIns="45719" rIns="45719">
            <a:normAutofit/>
          </a:bodyPr>
          <a:lstStyle/>
          <a:p>
            <a:pPr marL="487671" indent="-487671" algn="l" defTabSz="1300459">
              <a:spcBef>
                <a:spcPts val="800"/>
              </a:spcBef>
              <a:buSzPct val="100000"/>
              <a:buFont typeface="Arial"/>
              <a:buChar char="•"/>
              <a:defRPr sz="3900">
                <a:latin typeface="Calibri"/>
                <a:ea typeface="Calibri"/>
                <a:cs typeface="Calibri"/>
                <a:sym typeface="Calibri"/>
              </a:defRPr>
            </a:pPr>
            <a:r>
              <a:t>Proactive approach to navigation light maintenance</a:t>
            </a:r>
            <a:endParaRPr sz="2800">
              <a:latin typeface="+mj-lt"/>
              <a:ea typeface="+mj-ea"/>
              <a:cs typeface="+mj-cs"/>
              <a:sym typeface="Helvetica"/>
            </a:endParaRPr>
          </a:p>
          <a:p>
            <a:pPr marL="487671" indent="-487671" algn="l" defTabSz="1300459">
              <a:spcBef>
                <a:spcPts val="800"/>
              </a:spcBef>
              <a:buSzPct val="100000"/>
              <a:buFont typeface="Arial"/>
              <a:buChar char="•"/>
              <a:defRPr sz="3900">
                <a:latin typeface="Calibri"/>
                <a:ea typeface="Calibri"/>
                <a:cs typeface="Calibri"/>
                <a:sym typeface="Calibri"/>
              </a:defRPr>
            </a:pPr>
            <a:r>
              <a:t>Reduce downtime</a:t>
            </a:r>
            <a:endParaRPr sz="2800">
              <a:latin typeface="+mj-lt"/>
              <a:ea typeface="+mj-ea"/>
              <a:cs typeface="+mj-cs"/>
              <a:sym typeface="Helvetica"/>
            </a:endParaRPr>
          </a:p>
          <a:p>
            <a:pPr marL="487671" indent="-487671" algn="l" defTabSz="1300459">
              <a:spcBef>
                <a:spcPts val="800"/>
              </a:spcBef>
              <a:buSzPct val="100000"/>
              <a:buFont typeface="Arial"/>
              <a:buChar char="•"/>
              <a:defRPr sz="3900">
                <a:latin typeface="Calibri"/>
                <a:ea typeface="Calibri"/>
                <a:cs typeface="Calibri"/>
                <a:sym typeface="Calibri"/>
              </a:defRPr>
            </a:pPr>
            <a:r>
              <a:t>Change flasher sequence</a:t>
            </a:r>
          </a:p>
        </p:txBody>
      </p:sp>
      <p:pic>
        <p:nvPicPr>
          <p:cNvPr id="501" name="Starboard channel buoy.jpeg" descr="Starboard channel buoy.jpeg"/>
          <p:cNvPicPr>
            <a:picLocks noChangeAspect="1"/>
          </p:cNvPicPr>
          <p:nvPr/>
        </p:nvPicPr>
        <p:blipFill>
          <a:blip r:embed="rId2">
            <a:extLst/>
          </a:blip>
          <a:stretch>
            <a:fillRect/>
          </a:stretch>
        </p:blipFill>
        <p:spPr>
          <a:xfrm>
            <a:off x="3309708" y="5682083"/>
            <a:ext cx="1681328" cy="2707223"/>
          </a:xfrm>
          <a:prstGeom prst="rect">
            <a:avLst/>
          </a:prstGeom>
          <a:ln w="12700">
            <a:miter lim="400000"/>
          </a:ln>
        </p:spPr>
      </p:pic>
      <p:pic>
        <p:nvPicPr>
          <p:cNvPr id="502" name="IMG_5531.jpg" descr="IMG_5531.jpg"/>
          <p:cNvPicPr>
            <a:picLocks noChangeAspect="1"/>
          </p:cNvPicPr>
          <p:nvPr/>
        </p:nvPicPr>
        <p:blipFill>
          <a:blip r:embed="rId3">
            <a:extLst/>
          </a:blip>
          <a:stretch>
            <a:fillRect/>
          </a:stretch>
        </p:blipFill>
        <p:spPr>
          <a:xfrm>
            <a:off x="7381701" y="6347197"/>
            <a:ext cx="2030418" cy="2707222"/>
          </a:xfrm>
          <a:prstGeom prst="rect">
            <a:avLst/>
          </a:prstGeom>
          <a:ln w="12700">
            <a:miter lim="400000"/>
          </a:ln>
        </p:spPr>
      </p:pic>
    </p:spTree>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4" name="Shape 224"/>
          <p:cNvSpPr>
            <a:spLocks noGrp="1"/>
          </p:cNvSpPr>
          <p:nvPr>
            <p:ph type="title"/>
          </p:nvPr>
        </p:nvSpPr>
        <p:spPr>
          <a:xfrm>
            <a:off x="650239" y="390597"/>
            <a:ext cx="11704322" cy="1625601"/>
          </a:xfrm>
          <a:prstGeom prst="rect">
            <a:avLst/>
          </a:prstGeom>
        </p:spPr>
        <p:txBody>
          <a:bodyPr/>
          <a:lstStyle>
            <a:lvl1pPr>
              <a:defRPr sz="4500">
                <a:solidFill>
                  <a:srgbClr val="254061"/>
                </a:solidFill>
              </a:defRPr>
            </a:lvl1pPr>
          </a:lstStyle>
          <a:p>
            <a:r>
              <a:t>Port Safety</a:t>
            </a:r>
          </a:p>
        </p:txBody>
      </p:sp>
      <p:sp>
        <p:nvSpPr>
          <p:cNvPr id="505" name="Shape 225"/>
          <p:cNvSpPr>
            <a:spLocks noGrp="1"/>
          </p:cNvSpPr>
          <p:nvPr>
            <p:ph type="body" sz="half" idx="1"/>
          </p:nvPr>
        </p:nvSpPr>
        <p:spPr>
          <a:prstGeom prst="rect">
            <a:avLst/>
          </a:prstGeom>
        </p:spPr>
        <p:txBody>
          <a:bodyPr/>
          <a:lstStyle/>
          <a:p>
            <a:r>
              <a:t>LoRa sensor detects Life Ring being opened</a:t>
            </a:r>
          </a:p>
          <a:p>
            <a:r>
              <a:t>Data send to EvenKeel™ is directed to the CCTV and the system locates the site on screen.</a:t>
            </a:r>
          </a:p>
          <a:p>
            <a:r>
              <a:t>Correct and quicker response is a result</a:t>
            </a:r>
          </a:p>
        </p:txBody>
      </p:sp>
      <p:pic>
        <p:nvPicPr>
          <p:cNvPr id="506" name="pasted-image.tiff" descr="pasted-image.tiff"/>
          <p:cNvPicPr>
            <a:picLocks noChangeAspect="1"/>
          </p:cNvPicPr>
          <p:nvPr/>
        </p:nvPicPr>
        <p:blipFill>
          <a:blip r:embed="rId2">
            <a:extLst/>
          </a:blip>
          <a:stretch>
            <a:fillRect/>
          </a:stretch>
        </p:blipFill>
        <p:spPr>
          <a:xfrm>
            <a:off x="8128000" y="4930987"/>
            <a:ext cx="3612444" cy="2745459"/>
          </a:xfrm>
          <a:prstGeom prst="rect">
            <a:avLst/>
          </a:prstGeom>
          <a:ln w="12700">
            <a:miter lim="400000"/>
          </a:ln>
        </p:spPr>
      </p:pic>
      <p:sp>
        <p:nvSpPr>
          <p:cNvPr id="507" name="Shape 227"/>
          <p:cNvSpPr/>
          <p:nvPr/>
        </p:nvSpPr>
        <p:spPr>
          <a:xfrm>
            <a:off x="8128000" y="2274033"/>
            <a:ext cx="3612444" cy="26695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algn="l" defTabSz="1300459">
              <a:defRPr sz="2500">
                <a:latin typeface="Calibri"/>
                <a:ea typeface="Calibri"/>
                <a:cs typeface="Calibri"/>
                <a:sym typeface="Calibri"/>
              </a:defRPr>
            </a:pPr>
            <a:r>
              <a:t>Use of a thermal imaging camera would help reduce the time spent in search. Also visible through EvenKeel™ monitoring platform </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 name="Title 3"/>
          <p:cNvSpPr/>
          <p:nvPr/>
        </p:nvSpPr>
        <p:spPr>
          <a:xfrm>
            <a:off x="152893" y="201912"/>
            <a:ext cx="12585615" cy="1500136"/>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normAutofit/>
          </a:bodyPr>
          <a:lstStyle/>
          <a:p>
            <a:pPr defTabSz="549148">
              <a:lnSpc>
                <a:spcPct val="80000"/>
              </a:lnSpc>
              <a:defRPr sz="3666">
                <a:solidFill>
                  <a:srgbClr val="0070C0"/>
                </a:solidFill>
              </a:defRPr>
            </a:pPr>
            <a:r>
              <a:t>Net Feasa </a:t>
            </a:r>
            <a:endParaRPr sz="2256"/>
          </a:p>
          <a:p>
            <a:pPr defTabSz="549148">
              <a:lnSpc>
                <a:spcPct val="80000"/>
              </a:lnSpc>
              <a:defRPr sz="3666">
                <a:solidFill>
                  <a:srgbClr val="0070C0"/>
                </a:solidFill>
              </a:defRPr>
            </a:pPr>
            <a:r>
              <a:t>Global IoT Connectivity Service Provider &amp; </a:t>
            </a:r>
            <a:endParaRPr sz="2256"/>
          </a:p>
          <a:p>
            <a:pPr defTabSz="549148">
              <a:lnSpc>
                <a:spcPct val="80000"/>
              </a:lnSpc>
              <a:defRPr sz="3666">
                <a:solidFill>
                  <a:srgbClr val="0070C0"/>
                </a:solidFill>
              </a:defRPr>
            </a:pPr>
            <a:r>
              <a:t>Management Consultants </a:t>
            </a:r>
          </a:p>
        </p:txBody>
      </p:sp>
      <p:grpSp>
        <p:nvGrpSpPr>
          <p:cNvPr id="292" name="Group 28"/>
          <p:cNvGrpSpPr/>
          <p:nvPr/>
        </p:nvGrpSpPr>
        <p:grpSpPr>
          <a:xfrm>
            <a:off x="8380937" y="5760956"/>
            <a:ext cx="839075" cy="518822"/>
            <a:chOff x="0" y="0"/>
            <a:chExt cx="839073" cy="518820"/>
          </a:xfrm>
        </p:grpSpPr>
        <p:pic>
          <p:nvPicPr>
            <p:cNvPr id="290" name="Picture 29" descr="Picture 29"/>
            <p:cNvPicPr>
              <a:picLocks noChangeAspect="1"/>
            </p:cNvPicPr>
            <p:nvPr/>
          </p:nvPicPr>
          <p:blipFill>
            <a:blip r:embed="rId2">
              <a:extLst/>
            </a:blip>
            <a:stretch>
              <a:fillRect/>
            </a:stretch>
          </p:blipFill>
          <p:spPr>
            <a:xfrm>
              <a:off x="0" y="0"/>
              <a:ext cx="839074" cy="518821"/>
            </a:xfrm>
            <a:prstGeom prst="rect">
              <a:avLst/>
            </a:prstGeom>
            <a:ln w="12700" cap="flat">
              <a:noFill/>
              <a:miter lim="400000"/>
            </a:ln>
            <a:effectLst/>
          </p:spPr>
        </p:pic>
        <p:pic>
          <p:nvPicPr>
            <p:cNvPr id="291" name="Picture 30" descr="Picture 30"/>
            <p:cNvPicPr>
              <a:picLocks noChangeAspect="1"/>
            </p:cNvPicPr>
            <p:nvPr/>
          </p:nvPicPr>
          <p:blipFill>
            <a:blip r:embed="rId3">
              <a:extLst/>
            </a:blip>
            <a:stretch>
              <a:fillRect/>
            </a:stretch>
          </p:blipFill>
          <p:spPr>
            <a:xfrm rot="21231850">
              <a:off x="411325" y="114506"/>
              <a:ext cx="233030" cy="211205"/>
            </a:xfrm>
            <a:prstGeom prst="rect">
              <a:avLst/>
            </a:prstGeom>
            <a:ln w="12700" cap="flat">
              <a:noFill/>
              <a:miter lim="400000"/>
            </a:ln>
            <a:effectLst/>
          </p:spPr>
        </p:pic>
      </p:grpSp>
      <p:pic>
        <p:nvPicPr>
          <p:cNvPr id="293" name="Picture 7" descr="Picture 7"/>
          <p:cNvPicPr>
            <a:picLocks noChangeAspect="1"/>
          </p:cNvPicPr>
          <p:nvPr/>
        </p:nvPicPr>
        <p:blipFill>
          <a:blip r:embed="rId4">
            <a:extLst/>
          </a:blip>
          <a:stretch>
            <a:fillRect/>
          </a:stretch>
        </p:blipFill>
        <p:spPr>
          <a:xfrm>
            <a:off x="1723394" y="5009817"/>
            <a:ext cx="4510819" cy="2720588"/>
          </a:xfrm>
          <a:prstGeom prst="rect">
            <a:avLst/>
          </a:prstGeom>
          <a:ln w="12700">
            <a:miter lim="400000"/>
          </a:ln>
        </p:spPr>
      </p:pic>
      <p:pic>
        <p:nvPicPr>
          <p:cNvPr id="294" name="Picture 8" descr="Picture 8"/>
          <p:cNvPicPr>
            <a:picLocks noChangeAspect="1"/>
          </p:cNvPicPr>
          <p:nvPr/>
        </p:nvPicPr>
        <p:blipFill>
          <a:blip r:embed="rId5">
            <a:extLst/>
          </a:blip>
          <a:stretch>
            <a:fillRect/>
          </a:stretch>
        </p:blipFill>
        <p:spPr>
          <a:xfrm rot="2364472">
            <a:off x="5684094" y="3140675"/>
            <a:ext cx="1733772" cy="1480931"/>
          </a:xfrm>
          <a:prstGeom prst="rect">
            <a:avLst/>
          </a:prstGeom>
          <a:ln w="12700">
            <a:miter lim="400000"/>
          </a:ln>
        </p:spPr>
      </p:pic>
      <p:pic>
        <p:nvPicPr>
          <p:cNvPr id="295" name="Picture 9" descr="Picture 9"/>
          <p:cNvPicPr>
            <a:picLocks/>
          </p:cNvPicPr>
          <p:nvPr/>
        </p:nvPicPr>
        <p:blipFill>
          <a:blip r:embed="rId6">
            <a:extLst/>
          </a:blip>
          <a:stretch>
            <a:fillRect/>
          </a:stretch>
        </p:blipFill>
        <p:spPr>
          <a:xfrm>
            <a:off x="3132520" y="4348209"/>
            <a:ext cx="1618103" cy="1486461"/>
          </a:xfrm>
          <a:prstGeom prst="rect">
            <a:avLst/>
          </a:prstGeom>
          <a:ln w="12700">
            <a:miter lim="400000"/>
          </a:ln>
        </p:spPr>
      </p:pic>
      <p:sp>
        <p:nvSpPr>
          <p:cNvPr id="296" name="TextBox 10"/>
          <p:cNvSpPr/>
          <p:nvPr/>
        </p:nvSpPr>
        <p:spPr>
          <a:xfrm>
            <a:off x="40873" y="5845576"/>
            <a:ext cx="1754940" cy="10820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a:defRPr sz="2200"/>
            </a:pPr>
            <a:r>
              <a:t>Public</a:t>
            </a:r>
          </a:p>
          <a:p>
            <a:pPr>
              <a:defRPr sz="2200"/>
            </a:pPr>
            <a:r>
              <a:t>LoRa Networks</a:t>
            </a:r>
          </a:p>
        </p:txBody>
      </p:sp>
      <p:grpSp>
        <p:nvGrpSpPr>
          <p:cNvPr id="299" name="Group 11"/>
          <p:cNvGrpSpPr/>
          <p:nvPr/>
        </p:nvGrpSpPr>
        <p:grpSpPr>
          <a:xfrm>
            <a:off x="9377009" y="4814149"/>
            <a:ext cx="2963301" cy="2222478"/>
            <a:chOff x="0" y="0"/>
            <a:chExt cx="2963300" cy="2222476"/>
          </a:xfrm>
        </p:grpSpPr>
        <p:pic>
          <p:nvPicPr>
            <p:cNvPr id="297" name="Picture 12" descr="Picture 12"/>
            <p:cNvPicPr>
              <a:picLocks noChangeAspect="1"/>
            </p:cNvPicPr>
            <p:nvPr/>
          </p:nvPicPr>
          <p:blipFill>
            <a:blip r:embed="rId7">
              <a:extLst/>
            </a:blip>
            <a:stretch>
              <a:fillRect/>
            </a:stretch>
          </p:blipFill>
          <p:spPr>
            <a:xfrm>
              <a:off x="0" y="0"/>
              <a:ext cx="2963301" cy="2222477"/>
            </a:xfrm>
            <a:prstGeom prst="rect">
              <a:avLst/>
            </a:prstGeom>
            <a:ln w="19050" cap="flat">
              <a:solidFill>
                <a:schemeClr val="accent1"/>
              </a:solidFill>
              <a:prstDash val="solid"/>
              <a:round/>
            </a:ln>
            <a:effectLst/>
          </p:spPr>
        </p:pic>
        <p:pic>
          <p:nvPicPr>
            <p:cNvPr id="298" name="Picture 13" descr="Picture 13"/>
            <p:cNvPicPr>
              <a:picLocks noChangeAspect="1"/>
            </p:cNvPicPr>
            <p:nvPr/>
          </p:nvPicPr>
          <p:blipFill>
            <a:blip r:embed="rId8">
              <a:extLst/>
            </a:blip>
            <a:stretch>
              <a:fillRect/>
            </a:stretch>
          </p:blipFill>
          <p:spPr>
            <a:xfrm>
              <a:off x="2602930" y="194051"/>
              <a:ext cx="349894" cy="562643"/>
            </a:xfrm>
            <a:prstGeom prst="rect">
              <a:avLst/>
            </a:prstGeom>
            <a:ln w="12700" cap="flat">
              <a:noFill/>
              <a:miter lim="400000"/>
            </a:ln>
            <a:effectLst/>
          </p:spPr>
        </p:pic>
      </p:grpSp>
      <p:sp>
        <p:nvSpPr>
          <p:cNvPr id="300" name="Straight Arrow Connector 16"/>
          <p:cNvSpPr/>
          <p:nvPr/>
        </p:nvSpPr>
        <p:spPr>
          <a:xfrm>
            <a:off x="7746662" y="3889502"/>
            <a:ext cx="2832571" cy="1"/>
          </a:xfrm>
          <a:prstGeom prst="line">
            <a:avLst/>
          </a:prstGeom>
          <a:ln w="19050">
            <a:solidFill>
              <a:srgbClr val="0063BF"/>
            </a:solidFill>
            <a:headEnd type="triangle"/>
            <a:tailEnd type="triangle"/>
          </a:ln>
        </p:spPr>
        <p:txBody>
          <a:bodyPr lIns="45718" tIns="45718" rIns="45718" bIns="45718"/>
          <a:lstStyle/>
          <a:p>
            <a:endParaRPr/>
          </a:p>
        </p:txBody>
      </p:sp>
      <p:sp>
        <p:nvSpPr>
          <p:cNvPr id="301" name="Straight Arrow Connector 17"/>
          <p:cNvSpPr/>
          <p:nvPr/>
        </p:nvSpPr>
        <p:spPr>
          <a:xfrm flipV="1">
            <a:off x="4750621" y="4453259"/>
            <a:ext cx="1330285" cy="491975"/>
          </a:xfrm>
          <a:prstGeom prst="line">
            <a:avLst/>
          </a:prstGeom>
          <a:ln w="19050">
            <a:solidFill>
              <a:srgbClr val="0063BF"/>
            </a:solidFill>
            <a:headEnd type="triangle"/>
            <a:tailEnd type="triangle"/>
          </a:ln>
        </p:spPr>
        <p:txBody>
          <a:bodyPr lIns="45718" tIns="45718" rIns="45718" bIns="45718"/>
          <a:lstStyle/>
          <a:p>
            <a:endParaRPr/>
          </a:p>
        </p:txBody>
      </p:sp>
      <p:pic>
        <p:nvPicPr>
          <p:cNvPr id="302" name="Picture 18" descr="Picture 18"/>
          <p:cNvPicPr>
            <a:picLocks noChangeAspect="1"/>
          </p:cNvPicPr>
          <p:nvPr/>
        </p:nvPicPr>
        <p:blipFill>
          <a:blip r:embed="rId9">
            <a:extLst/>
          </a:blip>
          <a:stretch>
            <a:fillRect/>
          </a:stretch>
        </p:blipFill>
        <p:spPr>
          <a:xfrm flipH="1">
            <a:off x="7251685" y="5990561"/>
            <a:ext cx="1565731" cy="1107103"/>
          </a:xfrm>
          <a:prstGeom prst="rect">
            <a:avLst/>
          </a:prstGeom>
          <a:ln w="12700">
            <a:miter lim="400000"/>
          </a:ln>
        </p:spPr>
      </p:pic>
      <p:sp>
        <p:nvSpPr>
          <p:cNvPr id="318" name="Straight Arrow Connector 20"/>
          <p:cNvSpPr/>
          <p:nvPr/>
        </p:nvSpPr>
        <p:spPr>
          <a:xfrm>
            <a:off x="6752515" y="4216860"/>
            <a:ext cx="1079068" cy="194586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4400" y="14400"/>
                  <a:pt x="7200" y="7200"/>
                  <a:pt x="0" y="0"/>
                </a:cubicBezTo>
              </a:path>
            </a:pathLst>
          </a:custGeom>
          <a:ln w="19050">
            <a:solidFill>
              <a:srgbClr val="0063BF"/>
            </a:solidFill>
            <a:headEnd type="triangle"/>
            <a:tailEnd type="triangle"/>
          </a:ln>
        </p:spPr>
        <p:txBody>
          <a:bodyPr/>
          <a:lstStyle/>
          <a:p>
            <a:endParaRPr/>
          </a:p>
        </p:txBody>
      </p:sp>
      <p:sp>
        <p:nvSpPr>
          <p:cNvPr id="304" name="Flowchart: Alternate Process 24"/>
          <p:cNvSpPr/>
          <p:nvPr/>
        </p:nvSpPr>
        <p:spPr>
          <a:xfrm>
            <a:off x="2103572" y="3185888"/>
            <a:ext cx="10634937" cy="4763256"/>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722" y="0"/>
                  <a:pt x="1612" y="0"/>
                </a:cubicBezTo>
                <a:lnTo>
                  <a:pt x="19988" y="0"/>
                </a:lnTo>
                <a:cubicBezTo>
                  <a:pt x="20878" y="0"/>
                  <a:pt x="21600" y="1612"/>
                  <a:pt x="21600" y="3600"/>
                </a:cubicBezTo>
                <a:lnTo>
                  <a:pt x="21600" y="18000"/>
                </a:lnTo>
                <a:cubicBezTo>
                  <a:pt x="21600" y="19988"/>
                  <a:pt x="20878" y="21600"/>
                  <a:pt x="19988" y="21600"/>
                </a:cubicBezTo>
                <a:lnTo>
                  <a:pt x="1612" y="21600"/>
                </a:lnTo>
                <a:cubicBezTo>
                  <a:pt x="722" y="21600"/>
                  <a:pt x="0" y="19988"/>
                  <a:pt x="0" y="18000"/>
                </a:cubicBezTo>
                <a:close/>
              </a:path>
            </a:pathLst>
          </a:custGeom>
          <a:ln w="25400">
            <a:solidFill>
              <a:srgbClr val="024C90"/>
            </a:solidFill>
            <a:prstDash val="sysDot"/>
          </a:ln>
        </p:spPr>
        <p:txBody>
          <a:bodyPr lIns="50800" tIns="50800" rIns="50800" bIns="50800"/>
          <a:lstStyle/>
          <a:p>
            <a:pPr>
              <a:defRPr sz="5100">
                <a:solidFill>
                  <a:srgbClr val="3B1F4E"/>
                </a:solidFill>
              </a:defRPr>
            </a:pPr>
            <a:endParaRPr/>
          </a:p>
        </p:txBody>
      </p:sp>
      <p:sp>
        <p:nvSpPr>
          <p:cNvPr id="305" name="Straight Arrow Connector 25"/>
          <p:cNvSpPr/>
          <p:nvPr/>
        </p:nvSpPr>
        <p:spPr>
          <a:xfrm flipV="1">
            <a:off x="756994" y="2624349"/>
            <a:ext cx="1341718" cy="2055129"/>
          </a:xfrm>
          <a:prstGeom prst="line">
            <a:avLst/>
          </a:prstGeom>
          <a:ln w="19050">
            <a:solidFill>
              <a:srgbClr val="024C90"/>
            </a:solidFill>
            <a:headEnd type="triangle"/>
            <a:tailEnd type="triangle"/>
          </a:ln>
        </p:spPr>
        <p:txBody>
          <a:bodyPr lIns="45718" tIns="45718" rIns="45718" bIns="45718"/>
          <a:lstStyle/>
          <a:p>
            <a:endParaRPr/>
          </a:p>
        </p:txBody>
      </p:sp>
      <p:grpSp>
        <p:nvGrpSpPr>
          <p:cNvPr id="308" name="Rounded Rectangle 26"/>
          <p:cNvGrpSpPr/>
          <p:nvPr/>
        </p:nvGrpSpPr>
        <p:grpSpPr>
          <a:xfrm>
            <a:off x="2103573" y="1723657"/>
            <a:ext cx="10634934" cy="1002506"/>
            <a:chOff x="0" y="0"/>
            <a:chExt cx="10634933" cy="1002505"/>
          </a:xfrm>
        </p:grpSpPr>
        <p:sp>
          <p:nvSpPr>
            <p:cNvPr id="306" name="Rounded Rectangle"/>
            <p:cNvSpPr/>
            <p:nvPr/>
          </p:nvSpPr>
          <p:spPr>
            <a:xfrm>
              <a:off x="0" y="30173"/>
              <a:ext cx="10634934" cy="972333"/>
            </a:xfrm>
            <a:prstGeom prst="roundRect">
              <a:avLst>
                <a:gd name="adj" fmla="val 16667"/>
              </a:avLst>
            </a:prstGeom>
            <a:solidFill>
              <a:srgbClr val="FFFFFF"/>
            </a:solidFill>
            <a:ln w="22225" cap="flat">
              <a:solidFill>
                <a:srgbClr val="024C90"/>
              </a:solidFill>
              <a:prstDash val="solid"/>
              <a:round/>
            </a:ln>
            <a:effectLst/>
          </p:spPr>
          <p:txBody>
            <a:bodyPr wrap="square" lIns="50800" tIns="50800" rIns="50800" bIns="50800" numCol="1" anchor="b">
              <a:noAutofit/>
            </a:bodyPr>
            <a:lstStyle/>
            <a:p>
              <a:endParaRPr/>
            </a:p>
          </p:txBody>
        </p:sp>
        <p:sp>
          <p:nvSpPr>
            <p:cNvPr id="307" name="Network Core, Security Services and Data Proxy Hub"/>
            <p:cNvSpPr/>
            <p:nvPr/>
          </p:nvSpPr>
          <p:spPr>
            <a:xfrm>
              <a:off x="47464" y="0"/>
              <a:ext cx="10540005" cy="95504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b">
              <a:spAutoFit/>
            </a:bodyPr>
            <a:lstStyle>
              <a:lvl1pPr>
                <a:defRPr sz="2800"/>
              </a:lvl1pPr>
            </a:lstStyle>
            <a:p>
              <a:r>
                <a:t>                 Network Core, Security Services and Data Proxy Hub	</a:t>
              </a:r>
            </a:p>
          </p:txBody>
        </p:sp>
      </p:grpSp>
      <p:sp>
        <p:nvSpPr>
          <p:cNvPr id="309" name="Straight Arrow Connector 27"/>
          <p:cNvSpPr/>
          <p:nvPr/>
        </p:nvSpPr>
        <p:spPr>
          <a:xfrm flipV="1">
            <a:off x="7456889" y="2828571"/>
            <a:ext cx="8351" cy="384738"/>
          </a:xfrm>
          <a:prstGeom prst="line">
            <a:avLst/>
          </a:prstGeom>
          <a:ln w="19050">
            <a:solidFill>
              <a:srgbClr val="024C90"/>
            </a:solidFill>
            <a:headEnd type="triangle"/>
            <a:tailEnd type="triangle"/>
          </a:ln>
        </p:spPr>
        <p:txBody>
          <a:bodyPr lIns="45718" tIns="45718" rIns="45718" bIns="45718"/>
          <a:lstStyle/>
          <a:p>
            <a:endParaRPr/>
          </a:p>
        </p:txBody>
      </p:sp>
      <p:pic>
        <p:nvPicPr>
          <p:cNvPr id="310" name="Picture 36" descr="Picture 36"/>
          <p:cNvPicPr>
            <a:picLocks noChangeAspect="1"/>
          </p:cNvPicPr>
          <p:nvPr/>
        </p:nvPicPr>
        <p:blipFill>
          <a:blip r:embed="rId10">
            <a:extLst/>
          </a:blip>
          <a:stretch>
            <a:fillRect/>
          </a:stretch>
        </p:blipFill>
        <p:spPr>
          <a:xfrm>
            <a:off x="314901" y="4679477"/>
            <a:ext cx="1215056" cy="1215055"/>
          </a:xfrm>
          <a:prstGeom prst="rect">
            <a:avLst/>
          </a:prstGeom>
          <a:ln w="12700">
            <a:miter lim="400000"/>
          </a:ln>
        </p:spPr>
      </p:pic>
      <p:pic>
        <p:nvPicPr>
          <p:cNvPr id="311" name="Picture 37" descr="Picture 37"/>
          <p:cNvPicPr>
            <a:picLocks noChangeAspect="1"/>
          </p:cNvPicPr>
          <p:nvPr/>
        </p:nvPicPr>
        <p:blipFill>
          <a:blip r:embed="rId11">
            <a:extLst/>
          </a:blip>
          <a:stretch>
            <a:fillRect/>
          </a:stretch>
        </p:blipFill>
        <p:spPr>
          <a:xfrm>
            <a:off x="6166570" y="5828360"/>
            <a:ext cx="1167064" cy="1167064"/>
          </a:xfrm>
          <a:prstGeom prst="rect">
            <a:avLst/>
          </a:prstGeom>
          <a:ln w="12700">
            <a:miter lim="400000"/>
          </a:ln>
        </p:spPr>
      </p:pic>
      <p:sp>
        <p:nvSpPr>
          <p:cNvPr id="319" name="Straight Arrow Connector 38"/>
          <p:cNvSpPr/>
          <p:nvPr/>
        </p:nvSpPr>
        <p:spPr>
          <a:xfrm>
            <a:off x="6606417" y="4512181"/>
            <a:ext cx="109063" cy="151389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4400" y="14400"/>
                  <a:pt x="7200" y="7200"/>
                  <a:pt x="0" y="0"/>
                </a:cubicBezTo>
              </a:path>
            </a:pathLst>
          </a:custGeom>
          <a:ln w="19050">
            <a:solidFill>
              <a:srgbClr val="0063BF"/>
            </a:solidFill>
            <a:headEnd type="triangle"/>
            <a:tailEnd type="triangle"/>
          </a:ln>
        </p:spPr>
        <p:txBody>
          <a:bodyPr/>
          <a:lstStyle/>
          <a:p>
            <a:endParaRPr/>
          </a:p>
        </p:txBody>
      </p:sp>
      <p:sp>
        <p:nvSpPr>
          <p:cNvPr id="313" name="TextBox 40"/>
          <p:cNvSpPr/>
          <p:nvPr/>
        </p:nvSpPr>
        <p:spPr>
          <a:xfrm rot="18180000">
            <a:off x="186934" y="3408462"/>
            <a:ext cx="1581556" cy="41250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2200">
                <a:solidFill>
                  <a:srgbClr val="013260"/>
                </a:solidFill>
                <a:latin typeface="Arial"/>
                <a:ea typeface="Arial"/>
                <a:cs typeface="Arial"/>
                <a:sym typeface="Arial"/>
              </a:defRPr>
            </a:lvl1pPr>
          </a:lstStyle>
          <a:p>
            <a:r>
              <a:t>Roaming</a:t>
            </a:r>
          </a:p>
        </p:txBody>
      </p:sp>
      <p:pic>
        <p:nvPicPr>
          <p:cNvPr id="314" name="Picture 42" descr="Picture 42"/>
          <p:cNvPicPr>
            <a:picLocks noChangeAspect="1"/>
          </p:cNvPicPr>
          <p:nvPr/>
        </p:nvPicPr>
        <p:blipFill>
          <a:blip r:embed="rId12">
            <a:extLst/>
          </a:blip>
          <a:stretch>
            <a:fillRect/>
          </a:stretch>
        </p:blipFill>
        <p:spPr>
          <a:xfrm>
            <a:off x="10579230" y="3324616"/>
            <a:ext cx="664575" cy="1129775"/>
          </a:xfrm>
          <a:prstGeom prst="rect">
            <a:avLst/>
          </a:prstGeom>
          <a:ln w="12700">
            <a:miter lim="400000"/>
          </a:ln>
        </p:spPr>
      </p:pic>
      <p:sp>
        <p:nvSpPr>
          <p:cNvPr id="315" name="TextBox 43"/>
          <p:cNvSpPr/>
          <p:nvPr/>
        </p:nvSpPr>
        <p:spPr>
          <a:xfrm>
            <a:off x="11099882" y="3300019"/>
            <a:ext cx="1620256" cy="13106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4000"/>
            </a:lvl1pPr>
          </a:lstStyle>
          <a:p>
            <a:r>
              <a:t>Oil &amp; Gas</a:t>
            </a:r>
          </a:p>
        </p:txBody>
      </p:sp>
      <p:sp>
        <p:nvSpPr>
          <p:cNvPr id="316" name="Straight Arrow Connector 44"/>
          <p:cNvSpPr/>
          <p:nvPr/>
        </p:nvSpPr>
        <p:spPr>
          <a:xfrm flipH="1">
            <a:off x="5582891" y="4670005"/>
            <a:ext cx="714763" cy="1765168"/>
          </a:xfrm>
          <a:prstGeom prst="line">
            <a:avLst/>
          </a:prstGeom>
          <a:ln w="19050">
            <a:solidFill>
              <a:srgbClr val="0063BF"/>
            </a:solidFill>
            <a:headEnd type="triangle"/>
            <a:tailEnd type="triangle"/>
          </a:ln>
        </p:spPr>
        <p:txBody>
          <a:bodyPr lIns="45718" tIns="45718" rIns="45718" bIns="45718"/>
          <a:lstStyle/>
          <a:p>
            <a:endParaRPr/>
          </a:p>
        </p:txBody>
      </p:sp>
      <p:pic>
        <p:nvPicPr>
          <p:cNvPr id="317" name="Picture 39" descr="Picture 39"/>
          <p:cNvPicPr>
            <a:picLocks noChangeAspect="1"/>
          </p:cNvPicPr>
          <p:nvPr/>
        </p:nvPicPr>
        <p:blipFill>
          <a:blip r:embed="rId13">
            <a:extLst/>
          </a:blip>
          <a:stretch>
            <a:fillRect/>
          </a:stretch>
        </p:blipFill>
        <p:spPr>
          <a:xfrm>
            <a:off x="2651106" y="4131242"/>
            <a:ext cx="1291010" cy="745560"/>
          </a:xfrm>
          <a:prstGeom prst="rect">
            <a:avLst/>
          </a:prstGeom>
          <a:ln w="12700">
            <a:miter lim="400000"/>
          </a:ln>
        </p:spPr>
      </p:pic>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 name="Market Direction"/>
          <p:cNvSpPr>
            <a:spLocks noGrp="1"/>
          </p:cNvSpPr>
          <p:nvPr>
            <p:ph type="title"/>
          </p:nvPr>
        </p:nvSpPr>
        <p:spPr>
          <a:prstGeom prst="rect">
            <a:avLst/>
          </a:prstGeom>
        </p:spPr>
        <p:txBody>
          <a:bodyPr/>
          <a:lstStyle/>
          <a:p>
            <a:r>
              <a:t>Market Direction</a:t>
            </a:r>
          </a:p>
        </p:txBody>
      </p:sp>
      <p:sp>
        <p:nvSpPr>
          <p:cNvPr id="322" name="Energy costs are going up…"/>
          <p:cNvSpPr>
            <a:spLocks noGrp="1"/>
          </p:cNvSpPr>
          <p:nvPr>
            <p:ph type="body" idx="1"/>
          </p:nvPr>
        </p:nvSpPr>
        <p:spPr>
          <a:prstGeom prst="rect">
            <a:avLst/>
          </a:prstGeom>
        </p:spPr>
        <p:txBody>
          <a:bodyPr/>
          <a:lstStyle/>
          <a:p>
            <a:r>
              <a:t>Energy costs are going up</a:t>
            </a:r>
          </a:p>
          <a:p>
            <a:r>
              <a:t>Changing regulations regarding building design</a:t>
            </a:r>
          </a:p>
          <a:p>
            <a:r>
              <a:t>Being energy efficient is a necessity and helps reduce cost</a:t>
            </a:r>
          </a:p>
        </p:txBody>
      </p:sp>
      <p:pic>
        <p:nvPicPr>
          <p:cNvPr id="323" name="Picture 6" descr="Picture 6"/>
          <p:cNvPicPr>
            <a:picLocks noChangeAspect="1"/>
          </p:cNvPicPr>
          <p:nvPr/>
        </p:nvPicPr>
        <p:blipFill>
          <a:blip r:embed="rId2">
            <a:extLst/>
          </a:blip>
          <a:stretch>
            <a:fillRect/>
          </a:stretch>
        </p:blipFill>
        <p:spPr>
          <a:xfrm>
            <a:off x="255306" y="7904543"/>
            <a:ext cx="2551171" cy="1802786"/>
          </a:xfrm>
          <a:prstGeom prst="rect">
            <a:avLst/>
          </a:prstGeom>
          <a:ln w="12700">
            <a:miter lim="400000"/>
          </a:ln>
        </p:spPr>
      </p:pic>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 name="Energy Monitoring"/>
          <p:cNvSpPr>
            <a:spLocks noGrp="1"/>
          </p:cNvSpPr>
          <p:nvPr>
            <p:ph type="title"/>
          </p:nvPr>
        </p:nvSpPr>
        <p:spPr>
          <a:prstGeom prst="rect">
            <a:avLst/>
          </a:prstGeom>
        </p:spPr>
        <p:txBody>
          <a:bodyPr/>
          <a:lstStyle/>
          <a:p>
            <a:r>
              <a:t>Energy Monitoring </a:t>
            </a:r>
          </a:p>
        </p:txBody>
      </p:sp>
      <p:sp>
        <p:nvSpPr>
          <p:cNvPr id="326" name="Devices that lower operating costs…"/>
          <p:cNvSpPr>
            <a:spLocks noGrp="1"/>
          </p:cNvSpPr>
          <p:nvPr>
            <p:ph type="body" idx="1"/>
          </p:nvPr>
        </p:nvSpPr>
        <p:spPr>
          <a:prstGeom prst="rect">
            <a:avLst/>
          </a:prstGeom>
        </p:spPr>
        <p:txBody>
          <a:bodyPr/>
          <a:lstStyle/>
          <a:p>
            <a:r>
              <a:t>Devices that lower operating costs</a:t>
            </a:r>
          </a:p>
          <a:p>
            <a:r>
              <a:t>Devices and software that help prove and improve the efficiencies of energy usage</a:t>
            </a:r>
          </a:p>
          <a:p>
            <a:r>
              <a:t>Move from monitoring to management of energy</a:t>
            </a:r>
          </a:p>
        </p:txBody>
      </p:sp>
      <p:pic>
        <p:nvPicPr>
          <p:cNvPr id="327" name="Picture 6" descr="Picture 6"/>
          <p:cNvPicPr>
            <a:picLocks noChangeAspect="1"/>
          </p:cNvPicPr>
          <p:nvPr/>
        </p:nvPicPr>
        <p:blipFill>
          <a:blip r:embed="rId2">
            <a:extLst/>
          </a:blip>
          <a:stretch>
            <a:fillRect/>
          </a:stretch>
        </p:blipFill>
        <p:spPr>
          <a:xfrm>
            <a:off x="255306" y="7972029"/>
            <a:ext cx="2455669" cy="1735300"/>
          </a:xfrm>
          <a:prstGeom prst="rect">
            <a:avLst/>
          </a:prstGeom>
          <a:ln w="12700">
            <a:miter lim="400000"/>
          </a:ln>
        </p:spPr>
      </p:pic>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 name="Energy Monitoring"/>
          <p:cNvSpPr>
            <a:spLocks noGrp="1"/>
          </p:cNvSpPr>
          <p:nvPr>
            <p:ph type="title"/>
          </p:nvPr>
        </p:nvSpPr>
        <p:spPr>
          <a:prstGeom prst="rect">
            <a:avLst/>
          </a:prstGeom>
        </p:spPr>
        <p:txBody>
          <a:bodyPr/>
          <a:lstStyle/>
          <a:p>
            <a:r>
              <a:t>Energy Monitoring</a:t>
            </a:r>
          </a:p>
        </p:txBody>
      </p:sp>
      <p:sp>
        <p:nvSpPr>
          <p:cNvPr id="330" name="Software and hardware that provides visibility of your energy resources to provide accurate measurements of your energy consumption.…"/>
          <p:cNvSpPr>
            <a:spLocks noGrp="1"/>
          </p:cNvSpPr>
          <p:nvPr>
            <p:ph type="body" idx="1"/>
          </p:nvPr>
        </p:nvSpPr>
        <p:spPr>
          <a:prstGeom prst="rect">
            <a:avLst/>
          </a:prstGeom>
        </p:spPr>
        <p:txBody>
          <a:bodyPr/>
          <a:lstStyle/>
          <a:p>
            <a:r>
              <a:t>Software and hardware that provides visibility of your energy resources to provide accurate measurements of your energy consumption.</a:t>
            </a:r>
          </a:p>
          <a:p>
            <a:r>
              <a:t>Knowledge of usage is the key starting point</a:t>
            </a:r>
          </a:p>
        </p:txBody>
      </p:sp>
      <p:pic>
        <p:nvPicPr>
          <p:cNvPr id="331" name="Picture 6" descr="Picture 6"/>
          <p:cNvPicPr>
            <a:picLocks noChangeAspect="1"/>
          </p:cNvPicPr>
          <p:nvPr/>
        </p:nvPicPr>
        <p:blipFill>
          <a:blip r:embed="rId2">
            <a:extLst/>
          </a:blip>
          <a:stretch>
            <a:fillRect/>
          </a:stretch>
        </p:blipFill>
        <p:spPr>
          <a:xfrm>
            <a:off x="255306" y="7908564"/>
            <a:ext cx="2545480" cy="1798765"/>
          </a:xfrm>
          <a:prstGeom prst="rect">
            <a:avLst/>
          </a:prstGeom>
          <a:ln w="12700">
            <a:miter lim="400000"/>
          </a:ln>
        </p:spPr>
      </p:pic>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 name="Technology"/>
          <p:cNvSpPr>
            <a:spLocks noGrp="1"/>
          </p:cNvSpPr>
          <p:nvPr>
            <p:ph type="ctrTitle"/>
          </p:nvPr>
        </p:nvSpPr>
        <p:spPr>
          <a:prstGeom prst="rect">
            <a:avLst/>
          </a:prstGeom>
        </p:spPr>
        <p:txBody>
          <a:bodyPr/>
          <a:lstStyle/>
          <a:p>
            <a:r>
              <a:t>Technology</a:t>
            </a:r>
          </a:p>
        </p:txBody>
      </p:sp>
      <p:sp>
        <p:nvSpPr>
          <p:cNvPr id="334" name="Body"/>
          <p:cNvSpPr>
            <a:spLocks noGrp="1"/>
          </p:cNvSpPr>
          <p:nvPr>
            <p:ph type="subTitle" sz="quarter" idx="1"/>
          </p:nvPr>
        </p:nvSpPr>
        <p:spPr>
          <a:prstGeom prst="rect">
            <a:avLst/>
          </a:prstGeom>
        </p:spPr>
        <p:txBody>
          <a:bodyPr/>
          <a:lstStyle/>
          <a:p>
            <a:endParaRPr/>
          </a:p>
        </p:txBody>
      </p:sp>
      <p:pic>
        <p:nvPicPr>
          <p:cNvPr id="335" name="Picture 6" descr="Picture 6"/>
          <p:cNvPicPr>
            <a:picLocks noChangeAspect="1"/>
          </p:cNvPicPr>
          <p:nvPr/>
        </p:nvPicPr>
        <p:blipFill>
          <a:blip r:embed="rId2">
            <a:extLst/>
          </a:blip>
          <a:stretch>
            <a:fillRect/>
          </a:stretch>
        </p:blipFill>
        <p:spPr>
          <a:xfrm>
            <a:off x="255306" y="7911607"/>
            <a:ext cx="2541174" cy="1795722"/>
          </a:xfrm>
          <a:prstGeom prst="rect">
            <a:avLst/>
          </a:prstGeom>
          <a:ln w="12700">
            <a:miter lim="400000"/>
          </a:ln>
        </p:spPr>
      </p:pic>
    </p:spTree>
  </p:cSld>
  <p:clrMapOvr>
    <a:masterClrMapping/>
  </p:clrMapOvr>
  <p:transition spd="med"/>
</p:sld>
</file>

<file path=ppt/theme/theme1.xml><?xml version="1.0" encoding="utf-8"?>
<a:theme xmlns:a="http://schemas.openxmlformats.org/drawingml/2006/main" name="White">
  <a:themeElements>
    <a:clrScheme name="White">
      <a:dk1>
        <a:srgbClr val="000000"/>
      </a:dk1>
      <a:lt1>
        <a:srgbClr val="FFFFFF"/>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Helvetica Light"/>
            <a:ea typeface="Helvetica Light"/>
            <a:cs typeface="Helvetica Light"/>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Helvetica Light"/>
            <a:ea typeface="Helvetica Light"/>
            <a:cs typeface="Helvetica Light"/>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Helvetica Light"/>
            <a:ea typeface="Helvetica Light"/>
            <a:cs typeface="Helvetica Light"/>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Helvetica Light"/>
            <a:ea typeface="Helvetica Light"/>
            <a:cs typeface="Helvetica Light"/>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1496</Words>
  <Application>Microsoft Office PowerPoint</Application>
  <PresentationFormat>Custom</PresentationFormat>
  <Paragraphs>260</Paragraphs>
  <Slides>48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48</vt:i4>
      </vt:variant>
    </vt:vector>
  </HeadingPairs>
  <TitlesOfParts>
    <vt:vector size="55" baseType="lpstr">
      <vt:lpstr>Arial</vt:lpstr>
      <vt:lpstr>Calibri</vt:lpstr>
      <vt:lpstr>Helvetica</vt:lpstr>
      <vt:lpstr>Helvetica Light</vt:lpstr>
      <vt:lpstr>Helvetica Neue</vt:lpstr>
      <vt:lpstr>Verdana</vt:lpstr>
      <vt:lpstr>White</vt:lpstr>
      <vt:lpstr>PowerPoint Presentation</vt:lpstr>
      <vt:lpstr>The Company  Deployment &amp; Integration of one low cost (global) radio technology offering IoT connectivity across your Port or onboard your vessel. Complimented by EvenKeel™ Net Feasa’s Performance Monitoring tool designed for Operations Management: onboard and onshore.     </vt:lpstr>
      <vt:lpstr>PowerPoint Presentation</vt:lpstr>
      <vt:lpstr>PowerPoint Presentation</vt:lpstr>
      <vt:lpstr>PowerPoint Presentation</vt:lpstr>
      <vt:lpstr>Market Direction</vt:lpstr>
      <vt:lpstr>Energy Monitoring </vt:lpstr>
      <vt:lpstr>Energy Monitoring</vt:lpstr>
      <vt:lpstr>Technology</vt:lpstr>
      <vt:lpstr>Guess-timate</vt:lpstr>
      <vt:lpstr>Monitoring current</vt:lpstr>
      <vt:lpstr>Sub metering</vt:lpstr>
      <vt:lpstr>Pulse Metering </vt:lpstr>
      <vt:lpstr>Technologies</vt:lpstr>
      <vt:lpstr>Technologies</vt:lpstr>
      <vt:lpstr>Platforms</vt:lpstr>
      <vt:lpstr>Platforms</vt:lpstr>
      <vt:lpstr>Node-Red</vt:lpstr>
      <vt:lpstr>Freeboard</vt:lpstr>
      <vt:lpstr>Thingworx</vt:lpstr>
      <vt:lpstr>Kepware</vt:lpstr>
      <vt:lpstr>PowerPoint Presentation</vt:lpstr>
      <vt:lpstr>EvenKeel™ Performance Monitoring Platform </vt:lpstr>
      <vt:lpstr>PowerPoint Presentation</vt:lpstr>
      <vt:lpstr>Use Case 1 Wheeled Terminals &amp;  Chassis Tracking</vt:lpstr>
      <vt:lpstr>Chassis Requirements</vt:lpstr>
      <vt:lpstr> Real-time automated container tracking and control system (RTACTCS)</vt:lpstr>
      <vt:lpstr> Real-time automated container tracking and control system (RTACTCS)</vt:lpstr>
      <vt:lpstr>PowerPoint Presentation</vt:lpstr>
      <vt:lpstr>Matson Honolulu</vt:lpstr>
      <vt:lpstr>Inbound/Outbound </vt:lpstr>
      <vt:lpstr>LPWAN Setup </vt:lpstr>
      <vt:lpstr>      Maintenance/Damage e.g. Brake alerting (ABS)</vt:lpstr>
      <vt:lpstr>Further Sensor Possibilities</vt:lpstr>
      <vt:lpstr>Use Case 2 Reefer Monitoring </vt:lpstr>
      <vt:lpstr>PowerPoint Presentation</vt:lpstr>
      <vt:lpstr>Reefer Monitoring</vt:lpstr>
      <vt:lpstr>Use Case 3 IoT Onboard </vt:lpstr>
      <vt:lpstr>Onboard Safety</vt:lpstr>
      <vt:lpstr>Use Case 4 Crane Monitoring </vt:lpstr>
      <vt:lpstr>PowerPoint Presentation</vt:lpstr>
      <vt:lpstr>Straddle Crane Monitoring </vt:lpstr>
      <vt:lpstr>Crane operations</vt:lpstr>
      <vt:lpstr>PowerPoint Presentation</vt:lpstr>
      <vt:lpstr>PowerPoint Presentation</vt:lpstr>
      <vt:lpstr>PowerPoint Presentation</vt:lpstr>
      <vt:lpstr>PowerPoint Presentation</vt:lpstr>
      <vt:lpstr>Port Safety</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Administrator</cp:lastModifiedBy>
  <cp:revision>1</cp:revision>
  <dcterms:modified xsi:type="dcterms:W3CDTF">2017-06-15T17:40:26Z</dcterms:modified>
</cp:coreProperties>
</file>