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sldIdLst>
    <p:sldId id="257" r:id="rId2"/>
    <p:sldId id="274" r:id="rId3"/>
    <p:sldId id="260" r:id="rId4"/>
    <p:sldId id="256" r:id="rId5"/>
    <p:sldId id="258" r:id="rId6"/>
    <p:sldId id="259" r:id="rId7"/>
    <p:sldId id="273" r:id="rId8"/>
    <p:sldId id="262" r:id="rId9"/>
    <p:sldId id="263" r:id="rId10"/>
    <p:sldId id="264" r:id="rId11"/>
    <p:sldId id="265" r:id="rId12"/>
    <p:sldId id="266" r:id="rId13"/>
    <p:sldId id="267" r:id="rId14"/>
    <p:sldId id="261" r:id="rId15"/>
    <p:sldId id="275" r:id="rId16"/>
    <p:sldId id="271" r:id="rId17"/>
    <p:sldId id="272" r:id="rId18"/>
    <p:sldId id="276" r:id="rId19"/>
    <p:sldId id="277" r:id="rId20"/>
    <p:sldId id="278" r:id="rId21"/>
    <p:sldId id="269" r:id="rId22"/>
    <p:sldId id="270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4" autoAdjust="0"/>
    <p:restoredTop sz="94680" autoAdjust="0"/>
  </p:normalViewPr>
  <p:slideViewPr>
    <p:cSldViewPr snapToGrid="0">
      <p:cViewPr varScale="1">
        <p:scale>
          <a:sx n="61" d="100"/>
          <a:sy n="61" d="100"/>
        </p:scale>
        <p:origin x="78" y="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0F2802-1B77-4D56-90A7-862B82F3FCCE}" type="datetimeFigureOut">
              <a:rPr lang="en-US"/>
              <a:pPr/>
              <a:t>6/15/2017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147250-E65E-4218-9763-11585611B6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6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147250-E65E-4218-9763-11585611B608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89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P\Documents\Carol's Stuff\Green Plan\Green Plan Photos\The Green Plan logo FINAL Copyr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939" y="0"/>
            <a:ext cx="3152147" cy="315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44677" y="2699657"/>
            <a:ext cx="8596668" cy="1320800"/>
          </a:xfrm>
        </p:spPr>
        <p:txBody>
          <a:bodyPr>
            <a:noAutofit/>
          </a:bodyPr>
          <a:lstStyle/>
          <a:p>
            <a:r>
              <a:rPr lang="en-IE" sz="8000" dirty="0" smtClean="0"/>
              <a:t>The </a:t>
            </a:r>
            <a:r>
              <a:rPr lang="en-IE" sz="8000" dirty="0" err="1" smtClean="0"/>
              <a:t>GreenPlan</a:t>
            </a:r>
            <a:r>
              <a:rPr lang="en-IE" sz="8000" dirty="0" smtClean="0"/>
              <a:t>© &amp; SEC Mulranny  </a:t>
            </a:r>
            <a:endParaRPr lang="en-IE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2351" y="1064525"/>
            <a:ext cx="7766936" cy="966441"/>
          </a:xfrm>
        </p:spPr>
        <p:txBody>
          <a:bodyPr/>
          <a:lstStyle/>
          <a:p>
            <a:pPr algn="l"/>
            <a:r>
              <a:rPr lang="en-IE" dirty="0" smtClean="0"/>
              <a:t>Waste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3179" y="2256776"/>
            <a:ext cx="4552539" cy="3869140"/>
          </a:xfrm>
        </p:spPr>
        <p:txBody>
          <a:bodyPr>
            <a:norm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 now have a recycling area in the tourist office.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Battery collection boxes delivered to all businesses in the area – community battery waste collection area.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WEEE Electrical recycling event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WEEE Electrical cage kept in Mulranny National School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Community Light Bulb Recycling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IE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Compost + Compost bin to Tidy Towns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en-I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918" y="2256776"/>
            <a:ext cx="3524534" cy="264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105468"/>
            <a:ext cx="8596668" cy="824931"/>
          </a:xfrm>
        </p:spPr>
        <p:txBody>
          <a:bodyPr/>
          <a:lstStyle/>
          <a:p>
            <a:r>
              <a:rPr lang="en-IE" dirty="0" smtClean="0"/>
              <a:t>Transport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4249508" cy="3880773"/>
          </a:xfrm>
        </p:spPr>
        <p:txBody>
          <a:bodyPr/>
          <a:lstStyle/>
          <a:p>
            <a:r>
              <a:rPr lang="en-IE" dirty="0" smtClean="0"/>
              <a:t>Committee members car pool / walk to all meetings and events</a:t>
            </a:r>
          </a:p>
          <a:p>
            <a:r>
              <a:rPr lang="en-IE" dirty="0" smtClean="0"/>
              <a:t>Free mini bus to Ballycroy National Park runs from the Tourist Office in the summer months with the added incentive of a guided walk on arrival.</a:t>
            </a:r>
          </a:p>
          <a:p>
            <a:r>
              <a:rPr lang="en-IE" dirty="0" smtClean="0"/>
              <a:t>Visitors reduce their carbon footprint by travelling together in one vehicle - </a:t>
            </a:r>
            <a:r>
              <a:rPr lang="en-IE" dirty="0"/>
              <a:t>120km per trip in fuel costs saved and less pollution.</a:t>
            </a:r>
          </a:p>
          <a:p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 descr="C:\Users\JP\Documents\Carol's Stuff\Green Plan\Green Plan Photos\Visitors waiting for Free Mini Bus to Ballycroy NP August 2015 - 120 KM of fuel costs saved and visitors reduce their carbon footprint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871" y="2483892"/>
            <a:ext cx="3874085" cy="2545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91820"/>
            <a:ext cx="8596668" cy="838579"/>
          </a:xfrm>
        </p:spPr>
        <p:txBody>
          <a:bodyPr/>
          <a:lstStyle/>
          <a:p>
            <a:r>
              <a:rPr lang="en-IE" dirty="0" smtClean="0"/>
              <a:t>Procurement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5" y="2160589"/>
            <a:ext cx="4345042" cy="3789835"/>
          </a:xfrm>
        </p:spPr>
        <p:txBody>
          <a:bodyPr>
            <a:normAutofit/>
          </a:bodyPr>
          <a:lstStyle/>
          <a:p>
            <a:r>
              <a:rPr lang="en-IE" dirty="0"/>
              <a:t>Most modern cleaning products contain chemicals that can be harmful to the environment and our health.  </a:t>
            </a:r>
            <a:endParaRPr lang="en-IE" dirty="0" smtClean="0"/>
          </a:p>
          <a:p>
            <a:r>
              <a:rPr lang="en-US" dirty="0"/>
              <a:t>We </a:t>
            </a:r>
            <a:r>
              <a:rPr lang="en-US" dirty="0" smtClean="0"/>
              <a:t>have </a:t>
            </a:r>
            <a:r>
              <a:rPr lang="en-US" dirty="0"/>
              <a:t>changed our cleaning products to more environmentally friendly ones</a:t>
            </a:r>
            <a:r>
              <a:rPr lang="en-US" dirty="0" smtClean="0"/>
              <a:t>.</a:t>
            </a:r>
          </a:p>
          <a:p>
            <a:r>
              <a:rPr lang="en-IE" dirty="0" smtClean="0"/>
              <a:t>Our new cleaning products do not contain  phosphates, enzymes or bleach</a:t>
            </a:r>
            <a:r>
              <a:rPr lang="en-IE" dirty="0"/>
              <a:t>. They contain no perfume, and they have no </a:t>
            </a:r>
            <a:r>
              <a:rPr lang="en-IE" dirty="0" smtClean="0"/>
              <a:t>odour</a:t>
            </a:r>
            <a:r>
              <a:rPr lang="en-IE" dirty="0"/>
              <a:t>. </a:t>
            </a:r>
            <a:endParaRPr lang="en-US" dirty="0" smtClean="0"/>
          </a:p>
          <a:p>
            <a:endParaRPr lang="en-IE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AutoShape 2" descr="data:image/jpeg;base64,/9j/4AAQSkZJRgABAQAAAQABAAD/2wCEAAkGBxQSEhQUExQVFhUVGBgWGBgVGRgYGxoWFxgXGhgYFxgaHCggGBwmHBgYITEhJSktLi4uHB8zODMsNygtLisBCgoKDg0OGxAQGzQkICYtLC0sLi8vMDAvNCw0LCwsNC8sLCwsLC8sNCw0LCwsLCwsLCwsLCwsLCwsLCwsLCwsLP/AABEIALcBEwMBIgACEQEDEQH/xAAcAAACAgMBAQAAAAAAAAAAAAAABgQFAQMHAgj/xABFEAACAQIEAwUFBAgDBgcAAAABAhEAAwQSITEFQVEGEyJhcTKBkaGxI0LB0QcUM1JykuHwYrLxFRYkVILSNFNjc6Kzwv/EABoBAAIDAQEAAAAAAAAAAAAAAAAEAgMFAQb/xAAzEQACAgEDAgMGBAYDAAAAAAAAAQIDEQQSITFBBVFhExQicaHwMlKBkRUjscHR4QYzQv/aAAwDAQACEQMRAD8A7jRRRQAUUUUAFFYomgDNFYrNABRRRQAUUUUAFFFFABRRRQAUUUUAFFFFABRRRQAUUUUAFFFFABRRRQAUUUUAFFFFABRRRQAUUUUAFFFFABRRRQB5Y0l8Q7Ysj5kVWtTlUGQXg+JweQGnIzTHxvDvdtNbR8jNzPTmP61ynjmBv2IFxWgSqndSJ5Eac9t9aUtvSe1M0/D9PVY3vfPkdW4Fxi3irZe3MBipkEaiPjoRVnVH2N4f3GEtLEMwztP7zAH6RV5TUc45ELlFWNQ6ZCiisGulZmiod/iVpDD3UUjkWAP1qStwEAgiDsaDrTXLPdYmiaq+L4i6kG1b7wayA4Q+W4oBLLwWtE0oXe019TBwd4cvaBmPRYrT/va8Mf1W/CaMc2x5/dqqV9UXiUki9aW19F9V/kdZrE0h3e2QUKzWL4VvZJbQ+hjWvR7WgSe4xAAAbf7reydtj1rvt6fzo77nf+X6oeprNJJ7XZSZsYkQMxBjRevpvrWxe2QIkWMRBEggA6HY77Vz3in8yOe6X/l/oOVFLvAOPC9dNspdQ5C/2gjQMoMfzCrw4lAcpZZ6SJ+FTjKMlmLyimcJQeJLBuorx3g6j41S8f7UWcJlzyxadEgkAczJGlWRi5PC6kHJJZZe0Uv2O1thxPjA81P4VIs9pcMxyi8oPQ6fWpui1dYsqWoqfG5fuXFFeUYEAgyD0rNVFwFgOdZml3tNgWzLiBcCCyrFgZ1G8iOflFXHD7ha2pJmQDPWedCIqTzglUVgms0EgooooAKKKKACiiigArBrNYNcYETPWu5h1YZWUMDuGEg+oNa2NVHabjTWbX2ZHeSIXTVeZ20rAi8zwxqFcpyUY9WMyvWykXsv2ivXrhS9lAgMvIkyPiKeq19PY5ZT7ENRTKmW2RGvY+2pILCRuAdR61qHFbXNoHU6Vynt1inTG4jIxX2fZMbqv50tWuIXPZzvBIkSYPrXo6fCVZWp7uqyYl3iLhNx2nQOLdjL9+9cu22sMlxi6li8wxkDRCI160z4fAYlMKqvcVrqknNJM+IkCSNdCBtUTs9x+zbw9q2XTMiwRnXTU6ampV/tZYG7CPJkO/UTWMoKubcTcs1Vt1cYT6IS+N9t8bh3yXEKNykLBHUECDVZd/SJi2GhQeqg/SKb/wBIvDXxeEtvbXO6OGGTXNbdSJHxU+gNc0s9ncSTAsXZ/hP416bQPSXU75Rimed1Xt4WbU3gbeAdor7urYi+iWxIKRDMcpgmBos85nSrLDcSsEENfChWuSAzjNnIKkaywA01qB+tLbs/a52adWDHwdEGsE/nXnBqb4dlttlzQpDqOpgZ991E9K8F4pD3252NY7JJLp9vqz2Om0caKuW/m2bOO46w+GNtLgJtm2F6GAAcnx122qTh+I2TZsA3FDnulfbRbRLQ3kYj31CxvC7zFFt2wPazFzbM6+EnpoAYA51R8Zv3cKstYBzHKHdLWSd4gAltJ3I9/KjT+DS1CVcMrnPOF9+ZbfqNPTVulL182Od7G2boci9bUvbe3LsAR4iVkTtqfdRgcdZt2kBvWyQlu1owmVcgmOQg79KX+H4FXw63G1Z0DyluyPaEwB3ZAiY57Gt1ngGYSLrL5Nbws/8A011/8fhFuDt+j/wZv8Toawk/oNXCcSHxxZXRwMPd1V88faWt/wB308qWbvFL0LcyuVYSxg6k85A0/pVj2LwbW8Tc8Ur+rvo1u0hnPb1m2gkRyqm4Nx+4gRXMooUKCJiBAifKmXT7rVGuMsrzRn6u+NrTjlLoW3Du0a3LhBUhY0XMTz11JnWol/hFnH3hIC5RADsVaNzESDr1qUvAIcXFiDrpUvF8PCMHRMznYSqif3mJOi9TVVGqtlP+XnPp/koVc5L4hF7TWhgsUbIJIyhhO8Hz51pfG6SDrVvxHg2Vbt67cW7ecLJEmEzqBl6jSJ8o5VS4rCrHhkfCfxr3ugvc6+eccZ/QwNfTCq5JcZ5HHs92pdAiIQAwgq0sAwG6ayAf3eVP/BOINfUsVAAMSCTJ57iuVYTgAsAXWdiAA0ELO3WPyrq/Z7/w9oxGZQx9W1rz+ruqtvfsv1+eTb0CsSxN5Kft07vbTC2gS+IYLOsKgIzM0bAfgeeleb/GbeCNuwRcbu7aLOhmBGsnfSmqKWO0HZgYi53ouZdACCJ26UvPclmPUbtU0sw6kjgPai3i7jIiuMq5jmjqBGhPWr8Clnsv2cXCuz58zOAvSBM/lTNXYbsfF1JVOTj8fUzRRRUiwKKKKACiiigCr7Q482bWZdywXlzB6+lLmG7Yd3o5Nz1ULHzM1a9uT/ww/jX8a5zifa99Tiso4xxftQruiKp8bAEnlJ5Vq7T8Kt3mDM+UW1InMoG8/epSe5lZW6QfhUi/21Qwz2nDAACMuhzAsygqTOgj01BpC7T1wkpLgvpv2SWZYLPhHDbGHuB85LbAAg+ug/vSnviPG7FjKLjgEiQOcdY6Vxxu1hDSgKgnQKsKNc0HT8Rzpps8KXimGt3TdNu5h07tpEqVAzK0TI0JE+R6VPTuOXwS18lw4zUpfPJntD2QuY6+9+1ethLoUicxMBVGwEcjzqJZ/RY8ycWoOmndE/PvBW79HmPLtlaSLSqF0gAagCOsTXQWvKBv5bVsR198YqMXx8jKjp6rPja5OF9ruyGJweZs3eWZMlJEDkXTkPPUUpWcQ5yqWYrMhZMT1A2mu78e4zh8NreYnNP2aKXYiNio0AO3igGuGXUBvE27bLbzyqtqVWdAT6VnywjSi21yfSPAROBw5P8A5No/BFpO7c9pzb+wssQ0ZrrCDlTkvqdPd60zcGxeThdpz92woMa+ysGOugrgvFuLuVYmC105nO8yZgHoNvcKksKOCnL3ZLS7xjvwsezyWZjqP78ql4Ljt2wpFglGb2mmfSF2+M0oYa9lthkVc6PM6nwkaSJ1Ej51f4G8t5cy6ciOh5j06GnPDNNS7Xv5fY54v4pqPd1GHC/9Mnf7y43/AJm7/NULiPE798KL117gXUBjME86t+HcMDW7r5QxSAqnNBZswHskHfKN+ZrbjeHm291XsWlNtDcMNdaQJgTmETW/uqjLCisr5HnIu2yG7PDFoXHCG2GbITJWTBPmPdWlbHlU3/aK/wDLp/Nc/wC6r3hXDlvWmuiwgCZCftH9l2KkgRrBVuY2qc7YwWWghCc3hM9dksPfCXmsoSHC22ZRJA9ogDz015e+ptzB4jxApdMzAyQBPQZd5jWn3s/gFsWFtryLE/xEmfd08qtkrxGu1bt1EmunQ2Y6HMFmWBCw3FbrKtpCEyqc5YgQRvv9Kh8Nxv6xdyG6oYTBeI06GNKpGc3GfLzM/EzXvC8CYyyqZGujdOvhr02n0kKa9sUkKyteeS/w9w4h7li44krCuBJhWBAnmJArF/siQut0ch7B5/8AVUHsq/8AxiBtwH/ymuiXmQLqYFKaq2enntreMrP9jsdLVqUpWLLXHViPxlmZcuYkgZQCvTnufwrqHDVi1bHRF+gpExvEM97ukQAs8AkcifyM10MV5/SOcpScvMcoiot4Z4xFzKrNvlBMegmlWxxnNb7yCBqeRj4VcdqcT3eEvtMeAiembT8aVcCi/qyhRANsHpqQCZ6a6++nc8lGs1Eq2lEnYrtPbskZs4O8ZTt9OVN9q4GAI1BAI9DXFe2l4i5b1IgRJDgEwDoQIb411XsjiO8wWGb/ANJR/KI/CoqTbaZLR3ytzuLiiiipDwUUUUAFFFFAFV2jwouWSrTEg6f350j8Q4MqmS55chzjzFPvHT9g89V/zrSySTc1OhVdPOKnF8BgoTg7c6B3KjnoJ5TApFx2IDTcSNgMxmQRyQcyZ10MDpqabe3N8i7aQOVUqcwSdyRAgeRmTpXPEsZJIERoXbl5ClNRzh+QtfHMkydh/ADIUdGcyR6A6fGfdTt2N4vbTA4mzak3bjhV09rOAsA+UNv1rn1zF2xbCpaHeGCbrliTqdFWcoHunWrjsLxJ0xmHLEkNcVT01kD0ieVFa2vLZXsa5yNfEMIcGO7H7SAzEfvMoJAjkJiqfCdq8UqhcwIBO66j3+806dqLGfGso9qEZR1IA5+UT7qj4bAtmlysjkoUz/Fp9K0LpxUY9uAhp5ybUH3E+7ee8XvXLhUhdMqISxGwzOCABtoAdtaqcTiSbilncTsCtwANmAiSY2k/KnPH8OAR+9fViQpSRGaeUefKqPieAtC5aADEwBoMp3g7AfOuJwayhmKsrjtkdE4dic2DtKNBBPuOn1muH2+Hd6jWyPtLYJEcwujiOcRPuNdc4NiVFmyApAy6c8sEgTO9KnC+GBHN24CSz3Mij/ETBHqD1gc6p1Mo0Qjnv0DSZusl6CRw7DGy3eXE7y17LqCRmAXOYPIwpI8xU7FquDxjZGBtZiNZ0UnQOB94Ty929dBwnZs5XzRDnNHRocb+jVExPYy2997l1jluMZCnxHMdAoOgJ2zHYDqZE4SccSXDJ2VqWYvkv+EYO2LIfMotlkfPIgZWQ5W8zsK2cc4aLgv3A65bixnmQBAEADfQT76WeyfCGw2MfCYg58N4XE65jmJsgRts0j1HSGy3i7NouhgKWOW2jW9ANPv6jbbypqFtsp7hX2FUK9i/0IrcADAi0GuEbsYRfcDqdqZuz+Ca3hr6MIbuQpHmL2JP4ivHH+GYfFIAUuBc2bRrZ1gj7pPInlUq3xFbYZSMqwqy4Yez7vM705bbOyGBSnSquWS3xuLud0BaKq5Fwl2BIRLZIZso9ppKgLznypa4dwi8hu4i7ffMqg2mNxlzu58LumsKQJynrB2qyucXXKB4SGVwQc2uchuWUghhyPWoWDwN64w/WVJsfYkLaBJY2FOSTm2OaSBvoKxPdJpt47s0va8NHPXDd44SdxEBjHwr3bv4m1JztHkWH4Va2uyOJxLm0MoMK+RiVMAasTEKJO3pPKt+K4I1jD20YkuwuMwJVguUGI5nbc6fDTSWqcZ7JZKHSnDfweuxmEvnFW7hNuWRyoLgkabuJ00n3kV027bzAgj2gARPv0rjnYu6qPeYkABVBJ21uLE++uo8QuMLdtkIGVQrbSCdQCNiOhis/wARc1ZvXl3+ZOpxjwbsFZtNjLXJ4zAdYDflTkaRuy+QYkO5JuEMoJ55oOvT2T/MacsdcK23YbhSflS2nXwt+pZDo2hb4vxe3dOUNCgkDMVAcgxIB1YAjQ1W3bPPO4adlMAdBoBPpV7b7L4dkIZfGVGch2mSOQJgeWmgisWOydq3oj3AOYJDT8Rp7qsTnnlCmo0TsTkpfF6rg512qwM21c3LhAPsEjKJ3jSfnXQP0avOAteRuKPQOwFRuOdiu/t5VvZTMyyTt6EVu/R9hjh7d7Csyu1i5usx41DRrXEmp+hXoqLKpfGNdFFFWmmFFFFABRRRQBC4ys2X9B8iDSte60344fZt6Un45smUZWJInQaak86lECix4m4CwB/d0kjfYkaVzbFXPEyk+HO5InTeBP8AfWuj4ow2pO33iT8jpSTwvhtu/irlt85OYlVWACupYluQGggbkjUVXZFSwV2Rzhjxwbs1ZsAyq3CR7TqNCOgOgHnvUDi+ERSt62AptkEgALInmBzFe8bjbgZkQkDO9sQJyrkthI6Q7r5bVX43DP3V24+ba6RJOgPs6HXYHb96uNRa24J2afEN0mNvbW3/AMS50/ZIQehzRI91KC4lu9Kl3Inmx5ct6dO2B8at1sp5/eJpAa5F9p+6pf5D8xVOvnHCTfOBvQxl8TS4yTMQ/wBkG6Z1Pv8AEsb7EH5VScW4izJbIZ4yg8hvO53q3s3Q2ZQQSwlYg+Maj+/OqXHXwzZLaiMqySIhWXQEn15fWqPCp43V/r+5PXQylIdeCZmw1pwwUd3dLQzhpQErkAOX2gZJ30FKnZvHXr9/KFV4RTDAFQBpLEjwjTlz5U08K4YTbtaXIVHCnMqCGLBwRzB11nSR5mqzhLC2uZF0ZrlxyIkstwhgx5juzoPOtK2O1py5E9KtzklwMeI4kQVW2VJcCHJAGpy+Abab61XvhS9tbucrJysSxOXLBkZt4dTp/iNaL5t2LYe8R7OluDz0JO+hgHaZpM7Q47EYoFgG7lZMDRdI6mDvsPOocvljTlGHER8tFrgt3g0jvGtlx4NYylVmZ9oxJ51DtMvfXUVCHgqJAaNTnZjoAoGsirTgnCftLRzDwAkICJBIBzmZAJJbz0+F3b4fh0t3ikk21yXGbfNbXNqY1MFZjTQV2XilWliozfLQrPTKcm39oT+HYB79wpbI0Lagxov3p+6DoAY1kVN/2detsCLbaDcXSoYamdDr4QDBg71YcIwakYnJbBktbBZ4zMonMzRMSyQo852mpI4U6i+brYjxT3ZFy4oGU27KkidWuGTvotOPVSbyuhH3dLhkHD4TFaswuqQTobsgALmJhjsJA9dIqTiMRctALcNuW9nRSW03HWCYk+6s4+zaRyty5cE3xZBa/dEhmzvAnWAbY10nXWBVBdtRirzFQgQ93kUllTKsIFJgkFgTtRC1yy2RnWkuDzxPtPa4et1UVzcurkMIggFWymZ0E9J9NKj2VN5FusO7C2RaVZk5QG1PmZiOQJqgxmMAcx3RYuIADOTA3K9RvNM+EctbARTLKAcwCAZgNh191UPfOeX5lUvw4IvY3APiO+sPJSLcDYQr5unkKY+GdmMTaLgm0bW6gMxYbaeyBBjbbpFY4HgFtF4diSNdMsAHWDO0iKscHvoSD5nl0A51LX6nbug1mP30K4RTSZotWyNpEfLpT9bIdAT94A/Gk3ErBmJ29PWOZpjs3QLNsHUZB8orP0yT/D3L4NIonCNdu5Ll+2ytmY6KrMDuNZIMfLppWxr11SCmJMABSHUty6kGTt8pmtl/tDhVOU3ecfecA6byDzqfhWs3RnVbLqdmAAPLy3/pTUveYvPDXqv7l69i+mV+pH4VjbpBJvWXVJZ8pLEDxk9IPIA8v4fFU/o1xffPjbs/tL2YehzZR7lgVP7QNbw+Gv8Ad21tm4MkrAJZvDy6Ak1X/opwvd2r2sy6/Q1BuTayhezHtUo9B6oooqRcFFFFABRRRQBqxI8Deh+lc67T44LctqVQzbU66ndtlkT7jPlXR73st6H6Vyntph82Iw5IlSkGPJv6119AF/iWLR3ClO7OwNtmglZkcoP+EiqnDXxZvm4UDkZgJP3joG2+VNHE+HWyMgB12MyRGoIJ6UnYjMLlwGTlJ1iJ1gEdf9KXtcoxyiq9tYZ0Tg/E7F1AVIV48SHTWNT5+vlVXx/HLdV7NogltGI2EEaTz5z8KSXedOc8gfyimLs9h4QsR7R09Bp8zPwqi/VyhDoS01ctRaq+3d+g2cW4z37AlPAsKANyonc9d6rbtpbjkwVDGIUTG0D4CgZiCixJgR5k6Dy5n61nF8KuuoS24TxZdyDdI9sZh7CLz6kER1zPZTvluk/U9JKVenhhfL/ZXY/DKlwe2IOh2O3TQ1B4nYHeWyonMSFAmBsfCNhz1pnwGCt2nawpDqLVsXNCRmaWa54jpIOm2gHSao+NYGEGVmKhsyE812Yef9BTFONPqE8+n7ic8ail4Q58G0tWwAGhdGHPUkj03g0o8FxaI2IUj9jeYogG4uDKB6STTFwS8RYQRypJyleJYgf4wfiAfxrX1NkowUpIy9CoynJIvLvdMTcYi4ViTcPgBZZ0GgmCBry99UeNxVrE3bVgXDlLkswHhWyoZsuXSRsKrEshrIALkEhioIjNABMxyBPyqf2Xwq27puIrF1QhcxmGYjUAazuPQnauRscuMFu3LHW2zYh3DvbtW0JV20BEknJJ8oHTer6/iLPd93Za2UhpVFNwsxHhWE01MTO+1Ktouxiw1oEBVm4xYG6bq5l7gaOMuYk76gA9PI43nLZC+ULl8Km2qsH7yQC4g5SqZiAQBO1K3ab2lilKWEu2BuzMsKMeF9/qXlo337wNf7qLmdM9tAj5I3jKckBffrP3R6u4K/eRCcdZ8FzviqgZQ5YHUzqstoDzb0ipxvH3slDdW3dRw5QDMrIAYKBgYIEiNOXlUdO0lgq4XD3hmCFilxT+zcuoGfYZmb41a7pxXR59En98EZaS2Xxxjx6EyyuPUgLcwj2xcuX85htXL5joZ2d4gcq8YzDCxYLvdF3vn7wsoI1TMSxJGxzN8qpcJjbff22t2b6HNobzIVBYkZgqrJ1YnQjciYMVG7X8Re2XtZyVYLb13yqFL6bCSFmOtMV2yfbj5Yf7FNumlGDc1h9iBjFLM4BI8R0BiABrtvIJ+FMHZ62CEbUlRz110il2ziVaHdghJnWd4AOg99NvA4t2lnZjMgcht6da1a9qxjuefulPPL6Fh37PcZmEAIE6A6zvIgyQPeNKssHgwsnOzCdidNtJ66a1WYG7BcuPASCANTIJEkeqVNS6+Um0ja6TlY+mnXzrF8Rp33NReBiiXwJsMfi3zZUg6jTnp/WvXbPiJFkWUnN4VIB+6NxPrXrhODuC8GYaATz36HMAZqo7U4JmZmOg6kgaz/WrfD6HBNyJtiwr6DQyT7v9Kd+x75MyEzIkiNiDH9+lK3BOFNeJXciAI5c5/vrTd2S4S+HDteMO2mUco69T6VqTnuWCPQz2uY3DYtiIUl2+g+p+NW36OrUYdz1uH5AClbiWK7xs6kAFyvmVU5J/+I1p57I2cmFQdS7fFjHyisxvMmR0snOyTZdUUUVw0AooooAxWCKxlNY1roHm4DB9DSZj2BFrNHssZPXPEU6Sa572hUs+HQEZfFm8xmJj18q7lpAVONOu3WOhpN4ldCXnlZB31j4HWPhTbxPHIGKr4iOQ/pV1w/g2Hv27bXcMhcqMxKkGfOoWV73jJGyO9JHLziQDspHIxDfiAacOFDNZQkZdJgztOm+vWnjA8AsJ7Fi2noon41G7RYAShHtEH3gf60lrKEqnJdhvw5Rru+fAu4NGRg2VszZiAdgTABHKcv1r1xO9iUFtEsoXBJFzP7Iec2a2IkyZnXYelTcNilHhzgsv7waFnziNo2POttsWVOdy9xm18OgncGAZ+lK6ZuXxp4WB/VRdjw4kHh2EbIF8TkwbtwwC+VQFHkoAyj0qL2tVgEBXIoVgBOkmNunv3q2fFwRlYsoMkKBJ1HthQZ516wnDRi7hXEeNUXMsaT4huPft5VbJVOa+L4m0QjGdcG2uEmWvZI2mwdolFLZTqQCdzXHuEORjSHJkgSWMkkRIJPlXb7GEtWVCqoCjYa/nXEu2Fo2cXcA2zFlYdG1+W3urTtjujgzqWoSbJmH4M2UZg6josDQDST5nSmTs9w2MpIguwUazGgiZJI2PSl//AG5adVLMYEnIZ0JM/dGutNfCbkG1bRZHhmZBJOpYTqBr8q69sY7m+hfSnKeEvXJtwnZa614OuVVVhl11MfeHlVseA27dplBO5LEQAG0EqNeQA1nQCmS0wU6nzH5ConFoYaaCDMfiOtec1WstsolOLxh9hmWonZNJiziuHW7tsWQIAjxaEiCCYJ5nX3GlbHcLyX7lvDjOFSHzECGcGBm5nnHupzJCCRED5chPnzqi7P4c5GcmTdZ3k9Bmyiecwf5qR0WuuhGUt2eUkn3bHabHCLeePIj2rdp7AR3RcUIaDoUhlEHkPaXQ7zSVxSe9hjmInXfnE/Kmzi9uEuNcctlNoxuM4JDqCUECQfCCwBWaUeJvmvkxAOw6CTp869epZE9VOU6NzfWTMYu02VCqhgSdDB8vWnLhOPa2yAovsjRgdvKq5MFmt25UxruDB8U6Egg1bWgJkCI2jl8BWxVHK56HkNRZtfw5znyLjs3Ze/exLd2QAbYUERAAMwOerH41d8RwOII8OdfQx9TXrsQbha6zhzmiGYQNABlXr1mmjEWswrP1H/YzRoWa1kU7LNbl7jaqsb9Tuetc9xeOuXXZnO7af4R0A+FOHaa/4Ta0HiJLHfTlp6UgtisrlXDRMhhrvyIFN0Q2QTwUyknNrJdcKvMlxXtkgL4mbrE+E+R299PWKxOdWKSSwgcjLaD61z7heDvX7nslLSwWL+GR6bmfKuj8FwoknkIAqVjWHIisuSiiFgOyCKFzXGMcgAI1mJMzThh1CqFGgAgegrXbtVvVKzWkOwrjDoj3RRRUSwKKKKACiiigDBFR7+Atv7SKfUCpNYJoAgLwi0vs20H/AEj8q9nDx0rVieIkaIpPnyqI9+63JR6kn5AUjZ4lVB4XL9C1VNkzJVXxyxKhoJKzou+vQc6k2bZA1Mn0gegHKsXMKrGSD8TSd/iErK3FR6+v+i6qKhLcIGIQTsJ81E6dQRWu2rTI2/wgR9K6ImGQa5E96g1YYe6o0ChfQRSej0lWMTlyOz1zXSJzuxhsQ+io5B6Jp8cunxpk4Bwi6hLXBErlAHrMkbA6cqaprNbFWhqhNT6tdBOzWSmtqWCnu4EmqnG9nbVz9pbR/wCJQfhIptYVFv260MoV3Cja7E4MsJsW994ipODsWVuOwABWdeQDEgazz/Orp9AxGpAMDqeVLXD+FXRZYXEQl7gJW5qDbEdOcyRSWuvgqZJPqNaePDbfoXeL09IBnoefwrVxSHyZdyJIHIcgfhUa5iJOpgz+zYe0NgQeRiTodor3gLxBkgFSIYFt/DmG+x5xyArLWmW2UYPh/QN2OfI0cQ4UWQBTv1860WeEiytsAnKgA2PKNfOr+84GoIYHYDeefqIIql4pxEJCsfE4bQkQoCk6gms6Ogthcqku+S+FspR4E3tFhr4A71w6d6ZKgAgAeDOo2JDGPIzzikjHtkuBm0BAbXoSSD8Na6unDu+CBNUkKwI0h4I1G+kD3V6P6MrFxy1+7cuggKEHgCgaKJBmAIAAgACvYxrUVhFOos/lQgXnYO7bu4CzlKuBmHXXO3I+tX64dRsq/AVX8A4LawdrurIISS3iJYyd9TVoKk+BDBnaq+7xJgTAXL5kj8K233LabCtISsfU6yTeK3+pfCtdzTdxqP8AtLAbzGRvmYqOOG4FzJsopP7y5T+VTzbHMCtdzCKenpH41THxDUw75OumuXVBa4Dh5DKNiDoxO3ryq0t2QKonwTJqhYfwn+5qThMRd/eDeRWDTMfFpSe2yL/qQWmjHmOC4FZrzbJIE6GvVaSIBRRRQAUUUUAFFFFAGDVViMarMUDDTdZ1Pr5VbVHv4G2/tIpPUj8aX1FU7I7YvBODSeWV1FS14XaX2VK/wkj8aDw4cmce+fqDWa9Bb6FvtYkSjWpB4b0uP8EP/wCa1Nw67926p/iT/tIqt6K5dvqd9pE1GegPvI/CvanrWpcJiVOvdOPLMrfAyDWHxEDxK3mAJP8ALv8AKqJ02V8yTJJp9CStwjY1tGIbrVW2KtkauU/im3/mioN7hdu42b9aukH7ouiPdGvzojqJr8L+p3Yn1L17tzkRHp+IrWHJ339dvfzqtw3CrNvxAyeruW+GY1MfFWxvdQerD86hKUpfib/cMJdDdB8j615ZTsjQfMZh8JFVWJ7Q2LftXrTeSNmb+VZpX7Qdoe+SBZupZVgxYrqWMhYKkiP6bVxLLwiSixlx2GM63czMR4cvQjo0Ab8ufKvWZFTM8EKpbY6hRJI100kx0pWwXaBUQBZBmJI+pmonE+MXFuFrdk5SBLqG8TQZIPsneNRypvRwssk42Ra8un9S6FO94ixsTG2yGbu7kTJi2w1gH4wQSd9aqMbbum8burrBUgSHVeatzU6HXQ+6onA8U2JurbUOhjMxYSBAjlz209OVO2D4LbTkWjmxnX02p3NWllxlsk26XhpCx2ZLtcttbPgZgXA0ICiFBA9K6FaiNTUUKB0+le4qL8Sl2iLaiStlnGCSbqjbWo128T0+n4Vrz1lnA3MetKW6qyzvwVKCRkGvVRv1qfZBbzHs/wAx0PumhQ5OrADouvxY/kKW39ieCQTXjvQdACfPl8efurFnDgHTVm5mSdPoKsLFgL5k7k/h0pqjTTt56IhKSRETCE6nQfOtlrhyq2aXJBkZmJj48qm0VqV6SqHbL9SlzbMCs0UUyRCiiigAooooAxRWJomg6eqKxWaDhiiKzRQBiKzRRQBiK8XLIYQwBHnWyiuNJ9QIb4HTwn3NqPzqBiOGjc2lJ6rl+cwfrV3WKWs0dU+2CaskhQbgFq6xBw69fEjoJ9RANRr/AGMtcsOy/wDtuCPg5p4iiKoXhtSWMss9vIT8L2OtqQRbA8mY5p5zupHpVva7PWtS9tCTA2nQVcxWauq0VVctyXJGV031ZSv2Vwjb2UPxH0NaG7FYLcWYPVWcfjTDRTSSXQhvl5it/uilu4LlosCNpcnTzB3qbh2gQW15zFXdanwyHdVPupXU6VWrjhk1a+5WLdVgRM7gx8Ki3O8VhN1Ap/eADT0mYPwmrC9wOy3Jh5KxX6V7wvB7VqcilZ1PiYz8Saz34bY+6+pNWxIJBiF8I5sRqfSfqa84bCpbJbUs27OZY/Hb0ECrW9gVYaSD1G/zrwOHLEMSw84H01o/h9qfDQe1iaQa3JZJ8vM/lUixhUT2VA/vqa203VoEuZvJB2eR4t2gNq2UUU+opLCKgoooroBRRRQAUUUUAFFFFAGusg1iipHT1QDRRXAM0UUUAZooorhw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973" y="1327842"/>
            <a:ext cx="4303096" cy="286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163" y="4191357"/>
            <a:ext cx="1692963" cy="23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743" y="1078173"/>
            <a:ext cx="8596668" cy="1138830"/>
          </a:xfrm>
        </p:spPr>
        <p:txBody>
          <a:bodyPr/>
          <a:lstStyle/>
          <a:p>
            <a:r>
              <a:rPr lang="en-IE" dirty="0" smtClean="0"/>
              <a:t>Society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4385985" cy="3400873"/>
          </a:xfrm>
        </p:spPr>
        <p:txBody>
          <a:bodyPr/>
          <a:lstStyle/>
          <a:p>
            <a:r>
              <a:rPr lang="en-IE" dirty="0"/>
              <a:t>U</a:t>
            </a:r>
            <a:r>
              <a:rPr lang="en-IE" dirty="0" smtClean="0"/>
              <a:t>n-opened </a:t>
            </a:r>
            <a:r>
              <a:rPr lang="en-IE" dirty="0"/>
              <a:t>food was thrown into the bin by holiday makers when they were finished their holiday.  </a:t>
            </a:r>
            <a:endParaRPr lang="en-IE" dirty="0" smtClean="0"/>
          </a:p>
          <a:p>
            <a:endParaRPr lang="en-IE" dirty="0"/>
          </a:p>
          <a:p>
            <a:pPr lvl="0"/>
            <a:r>
              <a:rPr lang="en-IE" dirty="0"/>
              <a:t>Food Drop Box where unopened non-perishable food is dropped by holidaymakers as they leave Mulranny.  This </a:t>
            </a:r>
            <a:r>
              <a:rPr lang="en-IE" dirty="0" smtClean="0"/>
              <a:t>food is delivered </a:t>
            </a:r>
            <a:r>
              <a:rPr lang="en-IE" dirty="0"/>
              <a:t>to St. Vincent de </a:t>
            </a:r>
            <a:r>
              <a:rPr lang="en-IE" dirty="0" smtClean="0"/>
              <a:t>Paul for distribution.</a:t>
            </a:r>
            <a:endParaRPr lang="en-IE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51" y="1937981"/>
            <a:ext cx="2966725" cy="3623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968990"/>
            <a:ext cx="8596668" cy="961409"/>
          </a:xfrm>
        </p:spPr>
        <p:txBody>
          <a:bodyPr/>
          <a:lstStyle/>
          <a:p>
            <a:r>
              <a:rPr lang="en-IE" dirty="0" smtClean="0"/>
              <a:t>Energy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848" y="1823131"/>
            <a:ext cx="4184035" cy="2930026"/>
          </a:xfrm>
        </p:spPr>
        <p:txBody>
          <a:bodyPr>
            <a:noAutofit/>
          </a:bodyPr>
          <a:lstStyle/>
          <a:p>
            <a:r>
              <a:rPr lang="en-IE" sz="2000" dirty="0" smtClean="0"/>
              <a:t>Open fireplace replaced with a stove</a:t>
            </a:r>
          </a:p>
          <a:p>
            <a:pPr marL="0" indent="0">
              <a:buNone/>
            </a:pPr>
            <a:endParaRPr lang="en-IE" sz="2000" dirty="0" smtClean="0"/>
          </a:p>
          <a:p>
            <a:r>
              <a:rPr lang="en-IE" sz="2000" dirty="0" smtClean="0"/>
              <a:t>We no longer burn coal as an energy source – we burn </a:t>
            </a:r>
            <a:r>
              <a:rPr lang="en-IE" sz="2000" b="1" dirty="0" smtClean="0"/>
              <a:t>Invasive Species Rhododendron </a:t>
            </a:r>
            <a:r>
              <a:rPr lang="en-IE" sz="2000" dirty="0" smtClean="0"/>
              <a:t>as fuel to heat the tourist office.</a:t>
            </a:r>
          </a:p>
          <a:p>
            <a:endParaRPr lang="en-IE" sz="2000" dirty="0" smtClean="0"/>
          </a:p>
          <a:p>
            <a:r>
              <a:rPr lang="en-IE" sz="2000" dirty="0" smtClean="0"/>
              <a:t>All lighting has been changed to LEDs – LEDs use 85% less energy than conventional bulbs and can last 20 years.</a:t>
            </a:r>
            <a:endParaRPr lang="en-IE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821" y="1931562"/>
            <a:ext cx="4184650" cy="3138487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6529008" cy="4909457"/>
          </a:xfrm>
        </p:spPr>
        <p:txBody>
          <a:bodyPr>
            <a:normAutofit/>
          </a:bodyPr>
          <a:lstStyle/>
          <a:p>
            <a:r>
              <a:rPr lang="en-IE" sz="8000" dirty="0" smtClean="0"/>
              <a:t>Result</a:t>
            </a:r>
            <a:br>
              <a:rPr lang="en-IE" sz="8000" dirty="0" smtClean="0"/>
            </a:br>
            <a:r>
              <a:rPr lang="en-IE" sz="8000" dirty="0" smtClean="0"/>
              <a:t>BER</a:t>
            </a:r>
            <a:r>
              <a:rPr lang="en-IE" dirty="0" smtClean="0"/>
              <a:t/>
            </a:r>
            <a:br>
              <a:rPr lang="en-IE" dirty="0" smtClean="0"/>
            </a:br>
            <a:r>
              <a:rPr lang="en-IE" sz="5400" dirty="0" smtClean="0"/>
              <a:t>Carbon Footprint reduced by </a:t>
            </a:r>
            <a:r>
              <a:rPr lang="en-IE" sz="8800" dirty="0" smtClean="0">
                <a:solidFill>
                  <a:srgbClr val="00B0F0"/>
                </a:solidFill>
              </a:rPr>
              <a:t>75% </a:t>
            </a:r>
            <a:endParaRPr lang="en-IE" sz="8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93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552" y="576944"/>
            <a:ext cx="7766936" cy="2362199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2400" dirty="0" smtClean="0"/>
              <a:t>Ring fence Savings - Presentation of cheque to Mulranny Day Centre Housing to enable them  change their lighting to LEDS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IE" sz="2400" dirty="0" smtClean="0"/>
              <a:t>Funding towards new recycled plastic seating on Mulranny Causeway</a:t>
            </a:r>
            <a:r>
              <a:rPr lang="en-IE" dirty="0" smtClean="0"/>
              <a:t>.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943" y="3336983"/>
            <a:ext cx="4690260" cy="286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62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6844695" cy="849086"/>
          </a:xfrm>
        </p:spPr>
        <p:txBody>
          <a:bodyPr/>
          <a:lstStyle/>
          <a:p>
            <a:r>
              <a:rPr lang="en-IE" dirty="0" smtClean="0"/>
              <a:t>Mulranny &amp; Other Communities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870857" y="1631406"/>
            <a:ext cx="80989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Mulranny – </a:t>
            </a:r>
            <a:r>
              <a:rPr lang="en-IE" sz="2000" u="sng" dirty="0" smtClean="0"/>
              <a:t>1</a:t>
            </a:r>
            <a:r>
              <a:rPr lang="en-IE" sz="2000" u="sng" baseline="30000" dirty="0" smtClean="0"/>
              <a:t>st</a:t>
            </a:r>
            <a:r>
              <a:rPr lang="en-IE" sz="2000" dirty="0" smtClean="0"/>
              <a:t> village in Ireland to adopt the </a:t>
            </a:r>
            <a:r>
              <a:rPr lang="en-IE" sz="2000" dirty="0" err="1" smtClean="0"/>
              <a:t>GreenPlan</a:t>
            </a:r>
            <a:endParaRPr lang="en-IE" sz="2000" dirty="0" smtClean="0"/>
          </a:p>
          <a:p>
            <a:endParaRPr lang="en-IE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84 x Irish Communities have signed up to the </a:t>
            </a:r>
            <a:r>
              <a:rPr lang="en-IE" sz="2000" dirty="0" err="1" smtClean="0"/>
              <a:t>GreenPlan</a:t>
            </a:r>
            <a:r>
              <a:rPr lang="en-IE" sz="2000" dirty="0" smtClean="0"/>
              <a:t> on the </a:t>
            </a:r>
            <a:r>
              <a:rPr lang="en-IE" sz="2000" dirty="0" err="1" smtClean="0"/>
              <a:t>ChangeX</a:t>
            </a:r>
            <a:r>
              <a:rPr lang="en-IE" sz="2000" dirty="0" smtClean="0"/>
              <a:t> Ireland platform.</a:t>
            </a:r>
          </a:p>
          <a:p>
            <a:endParaRPr lang="en-IE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The Mulranny </a:t>
            </a:r>
            <a:r>
              <a:rPr lang="en-IE" sz="2000" dirty="0" err="1" smtClean="0"/>
              <a:t>GreenPlan</a:t>
            </a:r>
            <a:r>
              <a:rPr lang="en-IE" sz="2000" dirty="0" smtClean="0"/>
              <a:t> group have hosted </a:t>
            </a:r>
            <a:r>
              <a:rPr lang="en-IE" sz="2000" dirty="0" err="1" smtClean="0"/>
              <a:t>Julianstown</a:t>
            </a:r>
            <a:r>
              <a:rPr lang="en-IE" sz="2000" dirty="0" smtClean="0"/>
              <a:t>, Co. Meath and many new groups have contacted us including </a:t>
            </a:r>
            <a:r>
              <a:rPr lang="en-IE" sz="2000" dirty="0" err="1" smtClean="0"/>
              <a:t>Abbeyleix</a:t>
            </a:r>
            <a:r>
              <a:rPr lang="en-IE" sz="2000" dirty="0" smtClean="0"/>
              <a:t>, </a:t>
            </a:r>
            <a:r>
              <a:rPr lang="en-IE" sz="2000" dirty="0" err="1" smtClean="0"/>
              <a:t>Headford</a:t>
            </a:r>
            <a:r>
              <a:rPr lang="en-IE" sz="2000" dirty="0" smtClean="0"/>
              <a:t>, Co. Galway and </a:t>
            </a:r>
            <a:r>
              <a:rPr lang="en-IE" sz="2000" dirty="0" err="1" smtClean="0"/>
              <a:t>Skerries</a:t>
            </a:r>
            <a:r>
              <a:rPr lang="en-IE" sz="2000" dirty="0" smtClean="0"/>
              <a:t>, Co. Dublin.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 smtClean="0"/>
              <a:t>The </a:t>
            </a:r>
            <a:r>
              <a:rPr lang="en-IE" sz="2000" dirty="0" err="1" smtClean="0"/>
              <a:t>GreenPlan</a:t>
            </a:r>
            <a:r>
              <a:rPr lang="en-IE" sz="2000" dirty="0" smtClean="0"/>
              <a:t> is now featured as a study course on the free learning website ALISON - 4,343 students world wide in 9 months</a:t>
            </a: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 smtClean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89894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64524"/>
            <a:ext cx="8596668" cy="865875"/>
          </a:xfrm>
        </p:spPr>
        <p:txBody>
          <a:bodyPr/>
          <a:lstStyle/>
          <a:p>
            <a:r>
              <a:rPr lang="en-IE" dirty="0" smtClean="0"/>
              <a:t>SEAI SEC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646" y="1867072"/>
            <a:ext cx="7791753" cy="4501071"/>
          </a:xfrm>
        </p:spPr>
        <p:txBody>
          <a:bodyPr>
            <a:normAutofit fontScale="92500"/>
          </a:bodyPr>
          <a:lstStyle/>
          <a:p>
            <a:r>
              <a:rPr lang="en-IE" sz="2800" dirty="0" smtClean="0"/>
              <a:t>Contacted Ruth in SEAI  </a:t>
            </a:r>
          </a:p>
          <a:p>
            <a:r>
              <a:rPr lang="en-IE" sz="2800" dirty="0" smtClean="0"/>
              <a:t>Invited to attend workshops at NUI </a:t>
            </a:r>
            <a:r>
              <a:rPr lang="en-IE" sz="2800" dirty="0"/>
              <a:t>Galway </a:t>
            </a:r>
            <a:r>
              <a:rPr lang="en-IE" sz="2800" dirty="0" smtClean="0"/>
              <a:t>on their Sustainability Initiative and SEAI SEC West Region workshops in </a:t>
            </a:r>
            <a:r>
              <a:rPr lang="en-IE" sz="2800" dirty="0" err="1" smtClean="0"/>
              <a:t>Belmullet</a:t>
            </a:r>
            <a:r>
              <a:rPr lang="en-IE" sz="2800" dirty="0"/>
              <a:t> </a:t>
            </a:r>
            <a:r>
              <a:rPr lang="en-IE" sz="2800" dirty="0" smtClean="0"/>
              <a:t>&amp; Galway. </a:t>
            </a:r>
          </a:p>
          <a:p>
            <a:r>
              <a:rPr lang="en-IE" sz="2800" dirty="0" smtClean="0"/>
              <a:t>Researched the SEC programme</a:t>
            </a:r>
          </a:p>
          <a:p>
            <a:r>
              <a:rPr lang="en-IE" sz="2800" dirty="0" smtClean="0"/>
              <a:t>Signed Up!</a:t>
            </a:r>
          </a:p>
          <a:p>
            <a:r>
              <a:rPr lang="en-IE" sz="2800" dirty="0" smtClean="0"/>
              <a:t>Cormac our Mentor Appointed</a:t>
            </a:r>
          </a:p>
          <a:p>
            <a:r>
              <a:rPr lang="en-IE" sz="2800" dirty="0" smtClean="0"/>
              <a:t>Charter complete</a:t>
            </a:r>
          </a:p>
          <a:p>
            <a:r>
              <a:rPr lang="en-IE" sz="2800" dirty="0" smtClean="0"/>
              <a:t>SEC Partnership Agreement in progress</a:t>
            </a:r>
          </a:p>
          <a:p>
            <a:pPr marL="0" indent="0">
              <a:buNone/>
            </a:pPr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59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897611"/>
            <a:ext cx="8596668" cy="865875"/>
          </a:xfrm>
        </p:spPr>
        <p:txBody>
          <a:bodyPr/>
          <a:lstStyle/>
          <a:p>
            <a:r>
              <a:rPr lang="en-IE" dirty="0" smtClean="0"/>
              <a:t>Mulranny SEC Challenges</a:t>
            </a:r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2798" y="1709056"/>
            <a:ext cx="734785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100% Voluntary Group</a:t>
            </a:r>
          </a:p>
          <a:p>
            <a:pPr>
              <a:buClr>
                <a:schemeClr val="accent1">
                  <a:lumMod val="50000"/>
                </a:schemeClr>
              </a:buClr>
              <a:buSzPct val="129000"/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Time Constraints</a:t>
            </a:r>
          </a:p>
          <a:p>
            <a:pPr>
              <a:buClr>
                <a:schemeClr val="accent1">
                  <a:lumMod val="50000"/>
                </a:schemeClr>
              </a:buClr>
              <a:buSzPct val="129000"/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Lack of Expertise </a:t>
            </a:r>
            <a:r>
              <a:rPr lang="en-IE" sz="2000" i="1" dirty="0" smtClean="0"/>
              <a:t> </a:t>
            </a:r>
          </a:p>
          <a:p>
            <a:pPr>
              <a:buClr>
                <a:schemeClr val="accent1">
                  <a:lumMod val="50000"/>
                </a:schemeClr>
              </a:buClr>
              <a:buSzPct val="129000"/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No Business Representatives (Yet!)</a:t>
            </a:r>
          </a:p>
          <a:p>
            <a:pPr>
              <a:buClr>
                <a:schemeClr val="accent1">
                  <a:lumMod val="50000"/>
                </a:schemeClr>
              </a:buClr>
              <a:buSzPct val="129000"/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We are working </a:t>
            </a:r>
            <a:r>
              <a:rPr lang="en-IE" sz="2000" smtClean="0"/>
              <a:t>on our </a:t>
            </a:r>
            <a:r>
              <a:rPr lang="en-IE" sz="2000" dirty="0" smtClean="0"/>
              <a:t>SEC Partnership Agreement – Our voluntary </a:t>
            </a:r>
            <a:r>
              <a:rPr lang="en-IE" sz="2000" smtClean="0"/>
              <a:t>group needs </a:t>
            </a:r>
            <a:r>
              <a:rPr lang="en-IE" sz="2000" dirty="0" smtClean="0"/>
              <a:t>help with this. 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endParaRPr lang="en-IE" sz="2000" dirty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r>
              <a:rPr lang="en-IE" sz="2000" dirty="0" smtClean="0"/>
              <a:t>Support required – Admin, research, technical and financial expertise. </a:t>
            </a:r>
          </a:p>
          <a:p>
            <a:pPr>
              <a:buClr>
                <a:schemeClr val="accent1">
                  <a:lumMod val="50000"/>
                </a:schemeClr>
              </a:buClr>
              <a:buSzPct val="129000"/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endParaRPr lang="en-IE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SzPct val="129000"/>
              <a:buFont typeface="Wingdings" panose="05000000000000000000" pitchFamily="2" charset="2"/>
              <a:buChar char="Ø"/>
            </a:pPr>
            <a:endParaRPr lang="en-IE" dirty="0" smtClean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1989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Neil Mc </a:t>
            </a:r>
            <a:r>
              <a:rPr lang="en-IE" dirty="0" err="1" smtClean="0"/>
              <a:t>Cabe</a:t>
            </a:r>
            <a:r>
              <a:rPr lang="en-IE" dirty="0" smtClean="0"/>
              <a:t> – Dublin Fire Brigade</a:t>
            </a:r>
            <a:br>
              <a:rPr lang="en-IE" dirty="0" smtClean="0"/>
            </a:br>
            <a:r>
              <a:rPr lang="en-IE" dirty="0" smtClean="0"/>
              <a:t>The Green Fireman &amp; The </a:t>
            </a:r>
            <a:r>
              <a:rPr lang="en-IE" dirty="0" err="1" smtClean="0"/>
              <a:t>GreenPlan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06" y="2002972"/>
            <a:ext cx="8596668" cy="3777343"/>
          </a:xfrm>
        </p:spPr>
        <p:txBody>
          <a:bodyPr/>
          <a:lstStyle/>
          <a:p>
            <a:r>
              <a:rPr lang="en-IE" sz="2000" b="1" dirty="0" err="1">
                <a:solidFill>
                  <a:schemeClr val="accent1">
                    <a:lumMod val="75000"/>
                  </a:schemeClr>
                </a:solidFill>
              </a:rPr>
              <a:t>Kilbarrack</a:t>
            </a:r>
            <a:r>
              <a:rPr lang="en-IE" sz="2000" b="1" dirty="0">
                <a:solidFill>
                  <a:schemeClr val="accent1">
                    <a:lumMod val="75000"/>
                  </a:schemeClr>
                </a:solidFill>
              </a:rPr>
              <a:t> Fire Station – World’s First Carbon Neutral Fire </a:t>
            </a:r>
            <a:r>
              <a:rPr lang="en-IE" sz="2000" b="1" dirty="0" smtClean="0">
                <a:solidFill>
                  <a:schemeClr val="accent1">
                    <a:lumMod val="75000"/>
                  </a:schemeClr>
                </a:solidFill>
              </a:rPr>
              <a:t>Station</a:t>
            </a:r>
            <a:r>
              <a:rPr lang="en-IE" dirty="0" smtClean="0"/>
              <a:t> </a:t>
            </a:r>
          </a:p>
          <a:p>
            <a:r>
              <a:rPr lang="en-IE" dirty="0" smtClean="0"/>
              <a:t>Green Leader Award Ireland </a:t>
            </a:r>
          </a:p>
          <a:p>
            <a:r>
              <a:rPr lang="en-IE" dirty="0" smtClean="0"/>
              <a:t>Europe’s Green Apple Award</a:t>
            </a:r>
          </a:p>
          <a:p>
            <a:r>
              <a:rPr lang="en-IE" dirty="0" smtClean="0"/>
              <a:t>Hidden Hero Award </a:t>
            </a:r>
          </a:p>
          <a:p>
            <a:r>
              <a:rPr lang="en-IE" dirty="0" smtClean="0"/>
              <a:t>ECO Eye Episode</a:t>
            </a:r>
          </a:p>
          <a:p>
            <a:r>
              <a:rPr lang="en-IE" dirty="0" smtClean="0"/>
              <a:t>The </a:t>
            </a:r>
            <a:r>
              <a:rPr lang="en-IE" dirty="0" err="1" smtClean="0"/>
              <a:t>GreenPlan</a:t>
            </a:r>
            <a:r>
              <a:rPr lang="en-IE" dirty="0" smtClean="0"/>
              <a:t> – practical solutions</a:t>
            </a:r>
          </a:p>
          <a:p>
            <a:r>
              <a:rPr lang="en-IE" dirty="0" smtClean="0"/>
              <a:t>Any village/town/city can adopt the </a:t>
            </a:r>
            <a:r>
              <a:rPr lang="en-IE" dirty="0" err="1" smtClean="0"/>
              <a:t>GreenPlan</a:t>
            </a:r>
            <a:endParaRPr lang="en-IE" dirty="0" smtClean="0"/>
          </a:p>
          <a:p>
            <a:r>
              <a:rPr lang="en-IE" dirty="0" smtClean="0"/>
              <a:t>Neil visits Mulranny and meets with Steering Committee Community Futures</a:t>
            </a:r>
          </a:p>
          <a:p>
            <a:r>
              <a:rPr lang="en-IE" dirty="0" smtClean="0"/>
              <a:t>Public Meeting – new committee formed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760835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448" y="446314"/>
            <a:ext cx="4199466" cy="968829"/>
          </a:xfrm>
        </p:spPr>
        <p:txBody>
          <a:bodyPr/>
          <a:lstStyle/>
          <a:p>
            <a:r>
              <a:rPr lang="en-IE" dirty="0" smtClean="0"/>
              <a:t>Opportunities</a:t>
            </a:r>
            <a:endParaRPr lang="en-IE" dirty="0"/>
          </a:p>
        </p:txBody>
      </p:sp>
      <p:sp>
        <p:nvSpPr>
          <p:cNvPr id="3" name="TextBox 2"/>
          <p:cNvSpPr txBox="1"/>
          <p:nvPr/>
        </p:nvSpPr>
        <p:spPr>
          <a:xfrm>
            <a:off x="707571" y="1208314"/>
            <a:ext cx="8000999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</a:pPr>
            <a:endParaRPr lang="en-IE" sz="24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 smtClean="0"/>
              <a:t> Good Team that work well together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IE" sz="2000" dirty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/>
              <a:t> </a:t>
            </a:r>
            <a:r>
              <a:rPr lang="en-IE" sz="2000" dirty="0" smtClean="0"/>
              <a:t>Great work ethic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 smtClean="0"/>
              <a:t> Member cross over and support from other Community Groups.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IE" sz="2000" dirty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 smtClean="0"/>
              <a:t> Support from SEAI &amp; SEC Network Members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endParaRPr lang="en-IE" sz="2000" dirty="0" smtClean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 smtClean="0"/>
              <a:t> No shortage of determination &amp; enthusiasm! 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IE" sz="2000" dirty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r>
              <a:rPr lang="en-IE" sz="2000" dirty="0" smtClean="0"/>
              <a:t>To empower the whole community to make changes which will save energy, money and which will result in the whole community making a contribution towards climate change.</a:t>
            </a:r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IE" sz="2400" dirty="0"/>
          </a:p>
          <a:p>
            <a:pPr marL="285750" indent="-285750"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Ø"/>
            </a:pPr>
            <a:endParaRPr lang="en-IE" sz="2400" dirty="0"/>
          </a:p>
        </p:txBody>
      </p:sp>
    </p:spTree>
    <p:extLst>
      <p:ext uri="{BB962C8B-B14F-4D97-AF65-F5344CB8AC3E}">
        <p14:creationId xmlns:p14="http://schemas.microsoft.com/office/powerpoint/2010/main" val="2990967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64524"/>
            <a:ext cx="8596668" cy="865875"/>
          </a:xfrm>
        </p:spPr>
        <p:txBody>
          <a:bodyPr/>
          <a:lstStyle/>
          <a:p>
            <a:r>
              <a:rPr lang="en-IE" dirty="0" smtClean="0"/>
              <a:t>Future Plans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363" y="1954160"/>
            <a:ext cx="5211838" cy="4370440"/>
          </a:xfrm>
        </p:spPr>
        <p:txBody>
          <a:bodyPr>
            <a:normAutofit fontScale="92500" lnSpcReduction="20000"/>
          </a:bodyPr>
          <a:lstStyle/>
          <a:p>
            <a:r>
              <a:rPr lang="en-IE" sz="2800" dirty="0" smtClean="0"/>
              <a:t>Community SEC Information      Day –  30</a:t>
            </a:r>
            <a:r>
              <a:rPr lang="en-IE" sz="2800" baseline="30000" dirty="0" smtClean="0"/>
              <a:t>th</a:t>
            </a:r>
            <a:r>
              <a:rPr lang="en-IE" sz="2800" dirty="0" smtClean="0"/>
              <a:t> September 2017</a:t>
            </a:r>
          </a:p>
          <a:p>
            <a:pPr lvl="1"/>
            <a:r>
              <a:rPr lang="en-IE" sz="2800" dirty="0"/>
              <a:t>Get Businesses </a:t>
            </a:r>
            <a:r>
              <a:rPr lang="en-IE" sz="2800" dirty="0" smtClean="0"/>
              <a:t>involved</a:t>
            </a:r>
          </a:p>
          <a:p>
            <a:pPr lvl="1"/>
            <a:r>
              <a:rPr lang="en-IE" sz="2800" dirty="0" smtClean="0"/>
              <a:t>Get Community Members to sign the Charter</a:t>
            </a:r>
          </a:p>
          <a:p>
            <a:pPr lvl="1"/>
            <a:r>
              <a:rPr lang="en-IE" sz="2800" dirty="0" smtClean="0"/>
              <a:t>Better Energy Communities Grants</a:t>
            </a:r>
            <a:endParaRPr lang="en-IE" sz="2800" dirty="0"/>
          </a:p>
          <a:p>
            <a:pPr lvl="1"/>
            <a:r>
              <a:rPr lang="en-IE" sz="2800" dirty="0" smtClean="0"/>
              <a:t>Retrofit existing homes</a:t>
            </a:r>
          </a:p>
          <a:p>
            <a:pPr lvl="1"/>
            <a:r>
              <a:rPr lang="en-IE" sz="2800" dirty="0" smtClean="0"/>
              <a:t>Smart Meters </a:t>
            </a:r>
          </a:p>
          <a:p>
            <a:pPr lvl="1"/>
            <a:r>
              <a:rPr lang="en-IE" sz="2800" dirty="0" smtClean="0"/>
              <a:t>Renewable Energy </a:t>
            </a:r>
          </a:p>
          <a:p>
            <a:pPr lvl="1"/>
            <a:endParaRPr lang="en-IE" dirty="0" smtClean="0"/>
          </a:p>
          <a:p>
            <a:pPr marL="457200" lvl="1" indent="0">
              <a:buNone/>
            </a:pPr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485" y="2149888"/>
            <a:ext cx="3383507" cy="190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72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P\Documents\Carol's Stuff\Green Plan\Green Plan Photos\The Green Plan logo FINAL Copyr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319" y="1919332"/>
            <a:ext cx="3178628" cy="317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78902"/>
            <a:ext cx="3345914" cy="987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66307" y="1149891"/>
            <a:ext cx="5617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solidFill>
                  <a:srgbClr val="92D050"/>
                </a:solidFill>
              </a:rPr>
              <a:t>Mulranny, Co. Mayo.</a:t>
            </a:r>
            <a:endParaRPr lang="en-IE" sz="44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07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201002"/>
            <a:ext cx="8596668" cy="729397"/>
          </a:xfrm>
        </p:spPr>
        <p:txBody>
          <a:bodyPr>
            <a:normAutofit/>
          </a:bodyPr>
          <a:lstStyle/>
          <a:p>
            <a:r>
              <a:rPr lang="en-IE" sz="3200" dirty="0" smtClean="0"/>
              <a:t>What is the </a:t>
            </a:r>
            <a:r>
              <a:rPr lang="en-IE" sz="3200" dirty="0" err="1" smtClean="0"/>
              <a:t>GreenPlan</a:t>
            </a:r>
            <a:r>
              <a:rPr lang="en-US" sz="3200" b="1" dirty="0" smtClean="0">
                <a:solidFill>
                  <a:schemeClr val="bg1"/>
                </a:solidFill>
              </a:rPr>
              <a:t> </a:t>
            </a:r>
            <a:r>
              <a:rPr lang="en-US" sz="3200" b="1" dirty="0" smtClean="0">
                <a:solidFill>
                  <a:schemeClr val="accent2"/>
                </a:solidFill>
              </a:rPr>
              <a:t>© </a:t>
            </a:r>
            <a:endParaRPr lang="en-IE" sz="3200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7983"/>
            <a:ext cx="8596668" cy="47084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IE" sz="2400" dirty="0" smtClean="0"/>
              <a:t>The Green Plan is a means to secure a better understanding of sustainability and the production of greenhouse gases.  It outlines the actions taken and to be undertaken and the achievements attained to date under the following </a:t>
            </a:r>
            <a:br>
              <a:rPr lang="en-IE" sz="2400" dirty="0" smtClean="0"/>
            </a:br>
            <a:r>
              <a:rPr lang="en-IE" sz="2400" dirty="0" smtClean="0"/>
              <a:t>seven themes:-</a:t>
            </a:r>
          </a:p>
          <a:p>
            <a:pPr algn="ctr">
              <a:buNone/>
            </a:pPr>
            <a:endParaRPr lang="en-IE" sz="2000" dirty="0" smtClean="0"/>
          </a:p>
          <a:p>
            <a:pPr>
              <a:buNone/>
            </a:pPr>
            <a:r>
              <a:rPr lang="en-IE" sz="2400" b="1" dirty="0" smtClean="0">
                <a:solidFill>
                  <a:srgbClr val="C00000"/>
                </a:solidFill>
              </a:rPr>
              <a:t>						</a:t>
            </a:r>
            <a:r>
              <a:rPr lang="en-IE" sz="2800" b="1" dirty="0" smtClean="0">
                <a:solidFill>
                  <a:srgbClr val="C00000"/>
                </a:solidFill>
              </a:rPr>
              <a:t>Energy				Water</a:t>
            </a:r>
          </a:p>
          <a:p>
            <a:pPr>
              <a:buNone/>
            </a:pPr>
            <a:r>
              <a:rPr lang="en-IE" sz="2800" b="1" dirty="0" smtClean="0">
                <a:solidFill>
                  <a:srgbClr val="C00000"/>
                </a:solidFill>
              </a:rPr>
              <a:t>						Waste 				Biodiversity</a:t>
            </a:r>
          </a:p>
          <a:p>
            <a:pPr>
              <a:buNone/>
            </a:pPr>
            <a:r>
              <a:rPr lang="en-IE" sz="2800" b="1" dirty="0" smtClean="0">
                <a:solidFill>
                  <a:srgbClr val="C00000"/>
                </a:solidFill>
              </a:rPr>
              <a:t>						Transport			Society</a:t>
            </a:r>
          </a:p>
          <a:p>
            <a:pPr>
              <a:buNone/>
            </a:pPr>
            <a:r>
              <a:rPr lang="en-IE" sz="2800" b="1" dirty="0" smtClean="0">
                <a:solidFill>
                  <a:srgbClr val="C00000"/>
                </a:solidFill>
              </a:rPr>
              <a:t>						Procurement</a:t>
            </a:r>
            <a:endParaRPr lang="en-IE" sz="2800" b="1" dirty="0">
              <a:solidFill>
                <a:srgbClr val="C0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GreenPlan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© 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Mulranny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3144" y="0"/>
            <a:ext cx="9000308" cy="862149"/>
          </a:xfrm>
          <a:solidFill>
            <a:schemeClr val="accent1">
              <a:lumMod val="75000"/>
            </a:schemeClr>
          </a:solidFill>
        </p:spPr>
        <p:txBody>
          <a:bodyPr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The </a:t>
            </a:r>
            <a:r>
              <a:rPr lang="en-US" sz="3600" b="1" dirty="0" err="1" smtClean="0">
                <a:solidFill>
                  <a:schemeClr val="bg1"/>
                </a:solidFill>
              </a:rPr>
              <a:t>GreenPlan</a:t>
            </a:r>
            <a:r>
              <a:rPr lang="en-US" sz="3600" b="1" dirty="0" smtClean="0">
                <a:solidFill>
                  <a:schemeClr val="bg1"/>
                </a:solidFill>
              </a:rPr>
              <a:t>©  </a:t>
            </a:r>
            <a:r>
              <a:rPr lang="en-US" sz="3600" b="1" dirty="0">
                <a:solidFill>
                  <a:schemeClr val="bg1"/>
                </a:solidFill>
              </a:rPr>
              <a:t>Mulranny, Co. Mayo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8823" y="2873375"/>
            <a:ext cx="9705703" cy="286232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2A5010"/>
                </a:solidFill>
              </a:rPr>
              <a:t>"Our </a:t>
            </a:r>
            <a:r>
              <a:rPr lang="en-US" sz="3600" b="1" dirty="0" smtClean="0">
                <a:solidFill>
                  <a:srgbClr val="2A5010"/>
                </a:solidFill>
              </a:rPr>
              <a:t>vision is </a:t>
            </a:r>
            <a:r>
              <a:rPr lang="en-US" sz="3600" b="1" dirty="0">
                <a:solidFill>
                  <a:srgbClr val="2A5010"/>
                </a:solidFill>
              </a:rPr>
              <a:t>that Mulranny's unique environment will be preserved and enhanced for future generations and that we will be a carbon neutral</a:t>
            </a:r>
            <a:r>
              <a:rPr lang="en-US" sz="3600" b="1" dirty="0" smtClean="0">
                <a:solidFill>
                  <a:srgbClr val="2A5010"/>
                </a:solidFill>
              </a:rPr>
              <a:t>, eco-friendly </a:t>
            </a:r>
            <a:r>
              <a:rPr lang="en-US" sz="3600" b="1" dirty="0">
                <a:solidFill>
                  <a:srgbClr val="2A5010"/>
                </a:solidFill>
              </a:rPr>
              <a:t>and </a:t>
            </a:r>
            <a:r>
              <a:rPr lang="en-US" sz="3600" b="1" dirty="0" smtClean="0">
                <a:solidFill>
                  <a:srgbClr val="2A5010"/>
                </a:solidFill>
              </a:rPr>
              <a:t>inspirational </a:t>
            </a:r>
            <a:r>
              <a:rPr lang="en-US" sz="3600" b="1" dirty="0">
                <a:solidFill>
                  <a:srgbClr val="2A5010"/>
                </a:solidFill>
              </a:rPr>
              <a:t>community"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19568" y="1693817"/>
            <a:ext cx="30139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4000" b="1" dirty="0" smtClean="0">
                <a:solidFill>
                  <a:srgbClr val="C00000"/>
                </a:solidFill>
                <a:latin typeface="Bookman Old Style" pitchFamily="18" charset="0"/>
              </a:rPr>
              <a:t>Our Vision</a:t>
            </a:r>
            <a:endParaRPr lang="en-IE" sz="4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0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2074460"/>
            <a:ext cx="9622971" cy="4783540"/>
          </a:xfrm>
        </p:spPr>
        <p:txBody>
          <a:bodyPr>
            <a:normAutofit/>
          </a:bodyPr>
          <a:lstStyle/>
          <a:p>
            <a:r>
              <a:rPr lang="en-IE" dirty="0" smtClean="0"/>
              <a:t>To tackle climate change by reducing the carbon footprint of our Community</a:t>
            </a:r>
          </a:p>
          <a:p>
            <a:r>
              <a:rPr lang="en-IE" dirty="0" smtClean="0"/>
              <a:t>To lead by example and promote environmental awareness in our Community.</a:t>
            </a:r>
          </a:p>
          <a:p>
            <a:r>
              <a:rPr lang="en-IE" dirty="0" smtClean="0"/>
              <a:t>To encourage holidaymakers and visitors to </a:t>
            </a:r>
            <a:r>
              <a:rPr lang="en-IE" dirty="0" err="1" smtClean="0"/>
              <a:t>Mulranny</a:t>
            </a:r>
            <a:r>
              <a:rPr lang="en-IE" dirty="0" smtClean="0"/>
              <a:t> to reduce their carbon footprint whilst they are here and encourage them to become more environmentally aware.</a:t>
            </a:r>
          </a:p>
          <a:p>
            <a:r>
              <a:rPr lang="en-IE" dirty="0" smtClean="0"/>
              <a:t>To reduce waste going to landfill and increase recycling in </a:t>
            </a:r>
            <a:r>
              <a:rPr lang="en-IE" dirty="0" err="1" smtClean="0"/>
              <a:t>Mulranny</a:t>
            </a:r>
            <a:endParaRPr lang="en-IE" dirty="0" smtClean="0"/>
          </a:p>
          <a:p>
            <a:r>
              <a:rPr lang="en-IE" dirty="0" smtClean="0"/>
              <a:t>To promote and encourage energy and water reduction measures.</a:t>
            </a:r>
          </a:p>
          <a:p>
            <a:r>
              <a:rPr lang="en-IE" dirty="0" smtClean="0"/>
              <a:t>To encourage a reduction in chemical use throughout the community</a:t>
            </a:r>
          </a:p>
          <a:p>
            <a:r>
              <a:rPr lang="en-IE" dirty="0" smtClean="0"/>
              <a:t>To encourage protection of biodiversity and help the Community benefit from conservation efforts. </a:t>
            </a:r>
          </a:p>
          <a:p>
            <a:r>
              <a:rPr lang="en-IE" dirty="0" smtClean="0"/>
              <a:t>To research best practice under the Seven Themes of the </a:t>
            </a:r>
            <a:r>
              <a:rPr lang="en-IE" dirty="0" err="1" smtClean="0"/>
              <a:t>GreenPlan</a:t>
            </a:r>
            <a:r>
              <a:rPr lang="en-IE" dirty="0" smtClean="0"/>
              <a:t>©, to be innovative and share our knowledge and ideas with the community.</a:t>
            </a:r>
          </a:p>
          <a:p>
            <a:endParaRPr lang="en-IE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GreenPlan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© 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Mulranny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75314" y="1117600"/>
            <a:ext cx="22797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3200" b="1" dirty="0" smtClean="0">
                <a:solidFill>
                  <a:srgbClr val="C00000"/>
                </a:solidFill>
                <a:latin typeface="Bookman Old Style" pitchFamily="18" charset="0"/>
              </a:rPr>
              <a:t>Our Goals</a:t>
            </a:r>
            <a:endParaRPr lang="en-IE" sz="32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620370"/>
            <a:ext cx="8596668" cy="34209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IE" sz="2000" dirty="0" smtClean="0"/>
              <a:t>Our mission is to encourage and effect behavioural change in our </a:t>
            </a:r>
            <a:br>
              <a:rPr lang="en-IE" sz="2000" dirty="0" smtClean="0"/>
            </a:br>
            <a:r>
              <a:rPr lang="en-IE" sz="2000" dirty="0" smtClean="0"/>
              <a:t>Community by taking actions across the </a:t>
            </a:r>
          </a:p>
          <a:p>
            <a:pPr algn="ctr">
              <a:buNone/>
            </a:pPr>
            <a:r>
              <a:rPr lang="en-IE" sz="2000" b="1" dirty="0" smtClean="0">
                <a:solidFill>
                  <a:srgbClr val="C00000"/>
                </a:solidFill>
              </a:rPr>
              <a:t>Seven Themes of The </a:t>
            </a:r>
            <a:r>
              <a:rPr lang="en-IE" sz="2000" b="1" dirty="0" err="1" smtClean="0">
                <a:solidFill>
                  <a:srgbClr val="C00000"/>
                </a:solidFill>
              </a:rPr>
              <a:t>GreenPlan</a:t>
            </a:r>
            <a:r>
              <a:rPr lang="en-IE" sz="2000" b="1" dirty="0" smtClean="0">
                <a:solidFill>
                  <a:srgbClr val="C00000"/>
                </a:solidFill>
              </a:rPr>
              <a:t>© </a:t>
            </a:r>
          </a:p>
          <a:p>
            <a:pPr algn="ctr">
              <a:buNone/>
            </a:pPr>
            <a:r>
              <a:rPr lang="en-IE" sz="2000" dirty="0" smtClean="0"/>
              <a:t>which are </a:t>
            </a:r>
          </a:p>
          <a:p>
            <a:pPr algn="ctr">
              <a:buNone/>
            </a:pPr>
            <a:r>
              <a:rPr lang="en-IE" sz="2000" dirty="0" smtClean="0">
                <a:solidFill>
                  <a:srgbClr val="C00000"/>
                </a:solidFill>
              </a:rPr>
              <a:t>ENERGY,  WATER,  WASTE,  BIODIVERSITY,  TRANSPORT,  </a:t>
            </a:r>
          </a:p>
          <a:p>
            <a:pPr algn="ctr">
              <a:buNone/>
            </a:pPr>
            <a:r>
              <a:rPr lang="en-IE" sz="2000" dirty="0" smtClean="0">
                <a:solidFill>
                  <a:srgbClr val="C00000"/>
                </a:solidFill>
              </a:rPr>
              <a:t>SOCIETY and PROCUREMENT </a:t>
            </a:r>
          </a:p>
          <a:p>
            <a:pPr algn="ctr">
              <a:buNone/>
            </a:pPr>
            <a:r>
              <a:rPr lang="en-IE" sz="2000" dirty="0" smtClean="0"/>
              <a:t>to preserve and enhance </a:t>
            </a:r>
            <a:r>
              <a:rPr lang="en-IE" sz="2000" dirty="0" err="1" smtClean="0"/>
              <a:t>Mulranny’s</a:t>
            </a:r>
            <a:r>
              <a:rPr lang="en-IE" sz="2000" dirty="0" smtClean="0"/>
              <a:t> unique environment and to </a:t>
            </a:r>
            <a:br>
              <a:rPr lang="en-IE" sz="2000" dirty="0" smtClean="0"/>
            </a:br>
            <a:r>
              <a:rPr lang="en-IE" sz="2000" dirty="0" smtClean="0"/>
              <a:t>become a carbon neutral, eco-friendly and inspirational community.</a:t>
            </a:r>
            <a:endParaRPr lang="en-IE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GreenPlan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© 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Mulranny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3136" y="1188850"/>
            <a:ext cx="3393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4000" b="1" dirty="0" smtClean="0">
                <a:solidFill>
                  <a:srgbClr val="C00000"/>
                </a:solidFill>
                <a:latin typeface="Bookman Old Style" pitchFamily="18" charset="0"/>
              </a:rPr>
              <a:t>Our Mission</a:t>
            </a:r>
            <a:endParaRPr lang="en-IE" sz="4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34" y="1382485"/>
            <a:ext cx="8596668" cy="4245429"/>
          </a:xfrm>
        </p:spPr>
        <p:txBody>
          <a:bodyPr>
            <a:normAutofit/>
          </a:bodyPr>
          <a:lstStyle/>
          <a:p>
            <a:r>
              <a:rPr lang="en-IE" sz="4800" dirty="0" smtClean="0"/>
              <a:t>Implement the 7 Themes </a:t>
            </a:r>
            <a:br>
              <a:rPr lang="en-IE" sz="4800" dirty="0" smtClean="0"/>
            </a:br>
            <a:r>
              <a:rPr lang="en-IE" sz="4800" dirty="0" smtClean="0"/>
              <a:t>in One Flagship Building &amp; </a:t>
            </a:r>
            <a:r>
              <a:rPr lang="en-IE" sz="4800" dirty="0"/>
              <a:t>then progress to </a:t>
            </a:r>
            <a:r>
              <a:rPr lang="en-IE" sz="4800" dirty="0" smtClean="0"/>
              <a:t/>
            </a:r>
            <a:br>
              <a:rPr lang="en-IE" sz="4800" dirty="0" smtClean="0"/>
            </a:br>
            <a:r>
              <a:rPr lang="en-IE" sz="4800" dirty="0" smtClean="0"/>
              <a:t>implement </a:t>
            </a:r>
            <a:r>
              <a:rPr lang="en-IE" sz="4800" dirty="0"/>
              <a:t>the Plan right across your </a:t>
            </a:r>
            <a:r>
              <a:rPr lang="en-IE" sz="4800" dirty="0" smtClean="0"/>
              <a:t>community!</a:t>
            </a:r>
            <a:endParaRPr lang="en-IE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642257" y="326571"/>
            <a:ext cx="6934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solidFill>
                  <a:schemeClr val="accent1">
                    <a:lumMod val="75000"/>
                  </a:schemeClr>
                </a:solidFill>
              </a:rPr>
              <a:t>Getting Started</a:t>
            </a:r>
            <a:endParaRPr lang="en-IE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56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37230"/>
            <a:ext cx="8596668" cy="893170"/>
          </a:xfrm>
        </p:spPr>
        <p:txBody>
          <a:bodyPr/>
          <a:lstStyle/>
          <a:p>
            <a:r>
              <a:rPr lang="en-IE" dirty="0" smtClean="0"/>
              <a:t>Water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489584"/>
          </a:xfrm>
        </p:spPr>
        <p:txBody>
          <a:bodyPr/>
          <a:lstStyle/>
          <a:p>
            <a:r>
              <a:rPr lang="en-IE" dirty="0" smtClean="0"/>
              <a:t>New rainwater harvester installed to the rear of the tourist office.</a:t>
            </a:r>
          </a:p>
          <a:p>
            <a:endParaRPr lang="en-IE" dirty="0" smtClean="0"/>
          </a:p>
          <a:p>
            <a:r>
              <a:rPr lang="en-IE" dirty="0" smtClean="0"/>
              <a:t>Aerators fitted to kitchen taps to reduce flow by 73%</a:t>
            </a:r>
          </a:p>
          <a:p>
            <a:endParaRPr lang="en-IE" dirty="0" smtClean="0"/>
          </a:p>
          <a:p>
            <a:r>
              <a:rPr lang="en-IE" dirty="0" smtClean="0"/>
              <a:t>1 litre water hippo inserted into toilet cistern. Average 2016 litres  fresh water saved a year!</a:t>
            </a:r>
            <a:endParaRPr lang="en-IE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878" y="2026118"/>
            <a:ext cx="2593074" cy="345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105468"/>
            <a:ext cx="8596668" cy="824931"/>
          </a:xfrm>
        </p:spPr>
        <p:txBody>
          <a:bodyPr/>
          <a:lstStyle/>
          <a:p>
            <a:r>
              <a:rPr lang="en-IE" dirty="0" smtClean="0"/>
              <a:t>Biodiversity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691" y="1746931"/>
            <a:ext cx="4184035" cy="4403985"/>
          </a:xfrm>
        </p:spPr>
        <p:txBody>
          <a:bodyPr/>
          <a:lstStyle/>
          <a:p>
            <a:endParaRPr lang="en-IE" dirty="0" smtClean="0"/>
          </a:p>
          <a:p>
            <a:r>
              <a:rPr lang="en-IE" dirty="0" smtClean="0"/>
              <a:t>Bird Boxes installed to the rear of the tourist office</a:t>
            </a:r>
          </a:p>
          <a:p>
            <a:endParaRPr lang="en-IE" dirty="0"/>
          </a:p>
          <a:p>
            <a:r>
              <a:rPr lang="en-IE" dirty="0" smtClean="0"/>
              <a:t>An insect Hotel has been built from recycled timber to encourage and help beneficial insects.</a:t>
            </a:r>
          </a:p>
          <a:p>
            <a:endParaRPr lang="en-IE" dirty="0"/>
          </a:p>
          <a:p>
            <a:r>
              <a:rPr lang="en-IE" dirty="0" smtClean="0"/>
              <a:t>Ongoing study and research into The Old Irish Goat to establish a national herd and achieve rare breed status.</a:t>
            </a:r>
            <a:endParaRPr lang="en-I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664" y="1846689"/>
            <a:ext cx="3032372" cy="3881437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653452" cy="86214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GreenPlan©  Mulranny, Co. Mayo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6278</TotalTime>
  <Words>1064</Words>
  <Application>Microsoft Office PowerPoint</Application>
  <PresentationFormat>Widescreen</PresentationFormat>
  <Paragraphs>147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Bookman Old Style</vt:lpstr>
      <vt:lpstr>Calibri</vt:lpstr>
      <vt:lpstr>Trebuchet MS</vt:lpstr>
      <vt:lpstr>Wingdings</vt:lpstr>
      <vt:lpstr>Wingdings 3</vt:lpstr>
      <vt:lpstr>Facet</vt:lpstr>
      <vt:lpstr>The GreenPlan© &amp; SEC Mulranny  </vt:lpstr>
      <vt:lpstr>Neil Mc Cabe – Dublin Fire Brigade The Green Fireman &amp; The GreenPlan</vt:lpstr>
      <vt:lpstr>What is the GreenPlan © </vt:lpstr>
      <vt:lpstr>The GreenPlan©  Mulranny, Co. Mayo</vt:lpstr>
      <vt:lpstr>PowerPoint Presentation</vt:lpstr>
      <vt:lpstr>PowerPoint Presentation</vt:lpstr>
      <vt:lpstr>Implement the 7 Themes  in One Flagship Building &amp; then progress to  implement the Plan right across your community!</vt:lpstr>
      <vt:lpstr>Water</vt:lpstr>
      <vt:lpstr>Biodiversity</vt:lpstr>
      <vt:lpstr>Waste</vt:lpstr>
      <vt:lpstr>Transport</vt:lpstr>
      <vt:lpstr>Procurement</vt:lpstr>
      <vt:lpstr>Society</vt:lpstr>
      <vt:lpstr>Energy</vt:lpstr>
      <vt:lpstr>Result BER Carbon Footprint reduced by 75% </vt:lpstr>
      <vt:lpstr>PowerPoint Presentation</vt:lpstr>
      <vt:lpstr>Mulranny &amp; Other Communities</vt:lpstr>
      <vt:lpstr>SEAI SEC </vt:lpstr>
      <vt:lpstr>Mulranny SEC Challenges</vt:lpstr>
      <vt:lpstr>Opportunities</vt:lpstr>
      <vt:lpstr>Future Plans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 &amp; JP</dc:creator>
  <cp:lastModifiedBy>Administrator</cp:lastModifiedBy>
  <cp:revision>91</cp:revision>
  <dcterms:created xsi:type="dcterms:W3CDTF">2014-09-12T02:18:09Z</dcterms:created>
  <dcterms:modified xsi:type="dcterms:W3CDTF">2017-06-15T16:49:18Z</dcterms:modified>
</cp:coreProperties>
</file>