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274" r:id="rId3"/>
    <p:sldId id="267" r:id="rId4"/>
    <p:sldId id="257" r:id="rId5"/>
    <p:sldId id="275" r:id="rId6"/>
    <p:sldId id="276" r:id="rId7"/>
    <p:sldId id="268" r:id="rId8"/>
    <p:sldId id="269" r:id="rId9"/>
    <p:sldId id="270" r:id="rId10"/>
    <p:sldId id="271" r:id="rId11"/>
    <p:sldId id="272" r:id="rId12"/>
    <p:sldId id="273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83AC-824C-B44D-A135-5D9370481C2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F6D39-5236-6948-BEE6-6600979E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855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858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44CF-1383-DE45-ACB5-538E66E8D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CF06-3434-2640-9300-291FCE74D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3B975-50A4-8445-95E9-3162FF3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F0B8-6098-F84B-A7EA-A797D76B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82EE4-C78D-904B-B727-88989D47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9BF2-8752-474D-85E5-1F1E9F1E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194AE-3182-AB42-9B18-0F01E1F6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A339-025F-2E4A-A3D1-D51168CE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90C3-B6DC-324A-8AA7-02FF5460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E20D-E2DA-2740-8AA2-BF1E3850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8BE87-3B91-024D-9DD4-59C81C4AB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1373B-F851-C549-B8FE-C8EE52FE8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B1766-D941-C74F-B3A9-095B74AA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B8B2-8651-EF4A-931B-0E4DAE26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EC38A-0FA7-0C4B-A0B1-8A38F671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C789-7C3B-D543-9A45-7864FC33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E553-85F0-B64A-9056-BEA9589F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A77F2-684F-8544-A5FD-98A1D174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FD52-D767-A24C-AEB0-9869BB1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A88D0-9B1D-074F-B3B0-5D5995F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52B9-C5D6-5E40-B378-F4E2ACC4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CA264-55C2-6A4C-9844-89188D51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0667-5CEB-F14C-8B57-F6932F43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07EE5-02A2-A243-825D-E5DFD490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737D-A301-CC41-9BB6-C4070E92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C775-07FE-CE41-AB6E-9EE42920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30761-4FC3-A54C-905E-5F27A4850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7FC43-3AE9-8D4D-AF79-D33AA861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042FD-038E-3A4C-8F32-C15B6167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DABC7-7E4B-624C-8589-BEE1C289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E8DF-A4BD-E24E-B292-3DA13C6D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4A10-040C-D141-868E-F048CC10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01F77-0384-7047-BB4E-5BF5849F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8E2F-D42B-3C4F-B718-E3F94001F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EFF63-4F7A-FD4E-935B-A0E1406F0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5FD19-8F0F-6D41-8E47-D47E7A2F8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E2589-4473-3F4D-8CDF-181CB7AF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5A0C2-9300-5E43-998C-C2D4863B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3749-05BA-524C-B8AF-55F8862F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5789-A926-4F40-AFA6-9EF04486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A93C7-C370-9C4A-9DF8-5A1237A5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99893-F21F-EC43-A841-FAF2052C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FC5B8-6C53-4747-89B3-DAE63E49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3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1F3F8-70F4-694B-9A3E-9190A181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A193D-B256-2F45-A857-C43CB521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433FA-1D9C-674D-81FD-7E008B33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9E7E-F1E3-3542-9EF8-E15AABCB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F291-0E4A-3C4C-93A0-D4680003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0D97F-6155-D944-B86F-4EF2166D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0CA91-3D28-FC43-886A-4482488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612ED-FF15-1948-BB1A-CC56600C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A5189-1111-2442-874D-B6F33885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8E15-8120-FE4F-8D2E-8BADA6CB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07615-65CE-EC49-84AC-9F15AADF9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63F45-6CFA-A047-8994-1207B0DAF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7DF63-37C8-1149-B12D-EEEA838C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179CC-5928-5343-B5F6-16B2183C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17E1B-EAA5-BA4C-BF14-65F51101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0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BCC7D-C040-BA4C-B645-252D0F3C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744F6-D455-2740-A394-CD107E613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5B9D4-7339-784E-A56A-0BC9A2DC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3C7A-9BF0-3441-A343-58A85075DD4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9DBC-9D7C-F048-9EFB-4BED166A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4D17-1A7C-4040-94A6-B38D12F77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69E4-DFF9-2D41-86A4-F33B011D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nislandsenergycoop.ie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AranIslands.EcoTours" TargetMode="External"/><Relationship Id="rId5" Type="http://schemas.openxmlformats.org/officeDocument/2006/relationships/hyperlink" Target="mailto:Comharchumannfuinnimh@gmail.com" TargetMode="External"/><Relationship Id="rId4" Type="http://schemas.openxmlformats.org/officeDocument/2006/relationships/hyperlink" Target="http://www.facebook.com/aranislandsener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9144000" cy="850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10333F"/>
              </a:buClr>
            </a:pPr>
            <a:endParaRPr sz="3600" b="1">
              <a:solidFill>
                <a:srgbClr val="10333F"/>
              </a:solidFill>
              <a:latin typeface="Quattrocento Sans"/>
              <a:ea typeface="Quattrocento Sans"/>
              <a:cs typeface="Quattrocento Sans"/>
              <a:sym typeface="Quattrocento Sans"/>
              <a:rtl val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10333F"/>
              </a:buClr>
            </a:pPr>
            <a:endParaRPr sz="3600" b="1">
              <a:solidFill>
                <a:srgbClr val="10333F"/>
              </a:solidFill>
              <a:latin typeface="Quattrocento Sans"/>
              <a:ea typeface="Quattrocento Sans"/>
              <a:cs typeface="Quattrocento Sans"/>
              <a:sym typeface="Quattrocento Sans"/>
              <a:rtl val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10333F"/>
              </a:buClr>
              <a:buSzPct val="25000"/>
            </a:pPr>
            <a:r>
              <a:rPr lang="en-IE" sz="3600" b="1">
                <a:solidFill>
                  <a:srgbClr val="10333F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rPr>
              <a:t>Comharchumann Fuinnimh </a:t>
            </a:r>
            <a:br>
              <a:rPr lang="en-IE" sz="3600" b="1">
                <a:solidFill>
                  <a:srgbClr val="10333F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rPr>
            </a:br>
            <a:r>
              <a:rPr lang="en-IE" sz="3600" b="1">
                <a:solidFill>
                  <a:srgbClr val="10333F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rPr>
              <a:t>Oileáin Árann Teoranta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81200" y="39491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353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  <a:rtl val="0"/>
            </a:endParaRPr>
          </a:p>
          <a:p>
            <a:pPr marL="342900" indent="-342900" algn="ctr">
              <a:lnSpc>
                <a:spcPct val="100000"/>
              </a:lnSpc>
              <a:spcBef>
                <a:spcPts val="471"/>
              </a:spcBef>
              <a:buClr>
                <a:schemeClr val="dk1"/>
              </a:buClr>
              <a:buSzPct val="25000"/>
              <a:buNone/>
            </a:pPr>
            <a:r>
              <a:rPr lang="en-IE" sz="2353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rPr>
              <a:t>Aran Islands Renewable Energy Cooperative</a:t>
            </a:r>
          </a:p>
          <a:p>
            <a:pPr marL="342900" indent="-165100" algn="ctr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None/>
            </a:pPr>
            <a:endParaRPr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  <a:rtl val="0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000" y="1799659"/>
            <a:ext cx="2475300" cy="2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.png">
            <a:extLst>
              <a:ext uri="{FF2B5EF4-FFF2-40B4-BE49-F238E27FC236}">
                <a16:creationId xmlns:a16="http://schemas.microsoft.com/office/drawing/2014/main" id="{FC0FF157-7B17-5E46-B392-266DD69BC3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51198" y="5105057"/>
            <a:ext cx="1460500" cy="120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D3E61-AE40-2F44-B432-BF330DE7BF72}"/>
              </a:ext>
            </a:extLst>
          </p:cNvPr>
          <p:cNvSpPr txBox="1"/>
          <p:nvPr/>
        </p:nvSpPr>
        <p:spPr>
          <a:xfrm>
            <a:off x="5687198" y="5524842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1142514473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A853-510F-F847-9862-C28D9D9A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57" y="7980"/>
            <a:ext cx="10515600" cy="1325563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b="1" dirty="0"/>
              <a:t>ENERGY HUB: WIND – SOLAR - HYDROGEN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238004-9F89-5B41-A9E3-4EA6DA8C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983" y="1204535"/>
            <a:ext cx="6607257" cy="40172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3701F8EB-8D20-9245-BB6E-65C357302CA2}"/>
              </a:ext>
            </a:extLst>
          </p:cNvPr>
          <p:cNvSpPr/>
          <p:nvPr/>
        </p:nvSpPr>
        <p:spPr>
          <a:xfrm>
            <a:off x="6762854" y="3206943"/>
            <a:ext cx="305211" cy="321276"/>
          </a:xfrm>
          <a:prstGeom prst="donut">
            <a:avLst>
              <a:gd name="adj" fmla="val 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logo.png">
            <a:extLst>
              <a:ext uri="{FF2B5EF4-FFF2-40B4-BE49-F238E27FC236}">
                <a16:creationId xmlns:a16="http://schemas.microsoft.com/office/drawing/2014/main" id="{E3786DFC-1633-744F-80C4-C6260BC226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29674" y="5401620"/>
            <a:ext cx="1460500" cy="120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291EF-1098-274D-8A52-3527262981C3}"/>
              </a:ext>
            </a:extLst>
          </p:cNvPr>
          <p:cNvSpPr txBox="1"/>
          <p:nvPr/>
        </p:nvSpPr>
        <p:spPr>
          <a:xfrm>
            <a:off x="6465674" y="5821405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33367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AB5D-A9E6-9445-961D-BEACFC87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ONGOING PROJECTS – EU FUNDED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5B0C02-5A30-D844-B95F-97661CA5A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2080"/>
            <a:ext cx="1126524" cy="1126524"/>
          </a:xfrm>
          <a:prstGeom prst="rect">
            <a:avLst/>
          </a:prstGeom>
        </p:spPr>
      </p:pic>
      <p:pic>
        <p:nvPicPr>
          <p:cNvPr id="3073" name="Picture 1" descr="page1image1192">
            <a:extLst>
              <a:ext uri="{FF2B5EF4-FFF2-40B4-BE49-F238E27FC236}">
                <a16:creationId xmlns:a16="http://schemas.microsoft.com/office/drawing/2014/main" id="{F7F50A8A-4D63-1D4C-B9E2-8D6FCDC2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2" y="2706244"/>
            <a:ext cx="17907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3ECA6-483E-AB4F-B766-8BD32B742FF5}"/>
              </a:ext>
            </a:extLst>
          </p:cNvPr>
          <p:cNvSpPr txBox="1"/>
          <p:nvPr/>
        </p:nvSpPr>
        <p:spPr>
          <a:xfrm>
            <a:off x="3237470" y="1476623"/>
            <a:ext cx="829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RESPOND : </a:t>
            </a:r>
            <a:r>
              <a:rPr lang="en-US" dirty="0"/>
              <a:t>DEMAND -  RESPONSE SMART METERING IN HOMES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087A4-DA13-F54C-8999-0E1457FA37C1}"/>
              </a:ext>
            </a:extLst>
          </p:cNvPr>
          <p:cNvSpPr txBox="1"/>
          <p:nvPr/>
        </p:nvSpPr>
        <p:spPr>
          <a:xfrm>
            <a:off x="3237470" y="2866173"/>
            <a:ext cx="604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SEAFUEL: </a:t>
            </a:r>
            <a:r>
              <a:rPr lang="en-US" dirty="0"/>
              <a:t>HYDROGEN FUEL FOR ISLANDS IN EUROPE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1131C-88E0-5747-9A3F-451FED097F5B}"/>
              </a:ext>
            </a:extLst>
          </p:cNvPr>
          <p:cNvSpPr txBox="1"/>
          <p:nvPr/>
        </p:nvSpPr>
        <p:spPr>
          <a:xfrm>
            <a:off x="809110" y="3957225"/>
            <a:ext cx="118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B03A5-A36E-AD4B-B4FA-31FA16669F2C}"/>
              </a:ext>
            </a:extLst>
          </p:cNvPr>
          <p:cNvSpPr txBox="1"/>
          <p:nvPr/>
        </p:nvSpPr>
        <p:spPr>
          <a:xfrm>
            <a:off x="3237469" y="3974457"/>
            <a:ext cx="50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GEOFIT: </a:t>
            </a:r>
            <a:r>
              <a:rPr lang="en-US" dirty="0"/>
              <a:t>GEOTHERMAL GROUP HEATING SCHEMES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1CD33F6B-7145-AB4D-931F-56149FD301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4858466"/>
            <a:ext cx="1843809" cy="817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C866A6-668F-B249-AFC1-014C39A1F017}"/>
              </a:ext>
            </a:extLst>
          </p:cNvPr>
          <p:cNvSpPr txBox="1"/>
          <p:nvPr/>
        </p:nvSpPr>
        <p:spPr>
          <a:xfrm>
            <a:off x="3237470" y="4946579"/>
            <a:ext cx="65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COMMUNITY POWER: </a:t>
            </a:r>
            <a:r>
              <a:rPr lang="en-US" dirty="0"/>
              <a:t>COMMUNITY VIRTUAL POWER PLANTS</a:t>
            </a:r>
          </a:p>
        </p:txBody>
      </p:sp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id="{D6E88A41-E14D-7448-8991-4FBA50524A9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29674" y="5401620"/>
            <a:ext cx="1460500" cy="1206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8E364E-F607-2444-855A-1069B43A0150}"/>
              </a:ext>
            </a:extLst>
          </p:cNvPr>
          <p:cNvSpPr txBox="1"/>
          <p:nvPr/>
        </p:nvSpPr>
        <p:spPr>
          <a:xfrm>
            <a:off x="6465674" y="5821405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164804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4EA4-AB33-7747-8609-6B6301AA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ONGOING PROJECTS –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15AB-E236-EA40-96DF-A6A467FC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378"/>
            <a:ext cx="10646229" cy="4351338"/>
          </a:xfrm>
        </p:spPr>
        <p:txBody>
          <a:bodyPr>
            <a:normAutofit/>
          </a:bodyPr>
          <a:lstStyle/>
          <a:p>
            <a:r>
              <a:rPr lang="en-US" sz="4000" b="1" dirty="0"/>
              <a:t>Master Energy Plan </a:t>
            </a:r>
            <a:r>
              <a:rPr lang="en-US" sz="4000" dirty="0"/>
              <a:t>- Completed </a:t>
            </a:r>
          </a:p>
          <a:p>
            <a:r>
              <a:rPr lang="en-US" sz="4000" b="1" dirty="0"/>
              <a:t>Better Energy Communities </a:t>
            </a:r>
            <a:r>
              <a:rPr lang="en-US" sz="4000" dirty="0"/>
              <a:t>- 2019</a:t>
            </a:r>
          </a:p>
          <a:p>
            <a:r>
              <a:rPr lang="en-US" sz="4000" b="1" dirty="0"/>
              <a:t>SEC</a:t>
            </a:r>
            <a:r>
              <a:rPr lang="en-US" sz="4000" dirty="0"/>
              <a:t> Funding application 2019</a:t>
            </a:r>
          </a:p>
          <a:p>
            <a:r>
              <a:rPr lang="en-US" sz="4000" dirty="0"/>
              <a:t>Public support campaign for </a:t>
            </a:r>
            <a:r>
              <a:rPr lang="en-US" sz="4000" b="1" dirty="0"/>
              <a:t>wind turbine project</a:t>
            </a:r>
          </a:p>
          <a:p>
            <a:r>
              <a:rPr lang="en-US" sz="4000" dirty="0"/>
              <a:t>Now employing our </a:t>
            </a:r>
            <a:r>
              <a:rPr lang="en-US" sz="4000" b="1" dirty="0"/>
              <a:t>first employee</a:t>
            </a:r>
          </a:p>
          <a:p>
            <a:r>
              <a:rPr lang="en-US" sz="4000" dirty="0"/>
              <a:t> </a:t>
            </a:r>
          </a:p>
          <a:p>
            <a:endParaRPr lang="en-US" sz="4000" dirty="0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B9CFEB56-4502-7743-95C5-AA2FDFEB88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29674" y="5401620"/>
            <a:ext cx="1460500" cy="120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79938-8B46-B945-B39D-3F010DEAB99B}"/>
              </a:ext>
            </a:extLst>
          </p:cNvPr>
          <p:cNvSpPr txBox="1"/>
          <p:nvPr/>
        </p:nvSpPr>
        <p:spPr>
          <a:xfrm>
            <a:off x="6465674" y="5821405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  <p:pic>
        <p:nvPicPr>
          <p:cNvPr id="1026" name="Picture 2" descr="/var/folders/f5/q9dmfx710kqgk_p2wv5ptb280000gp/T/com.microsoft.Powerpoint/WebArchiveCopyPasteTempFiles/d2aa7bdc-254f-43d4-b36d-f8335d4967bb.jpg">
            <a:extLst>
              <a:ext uri="{FF2B5EF4-FFF2-40B4-BE49-F238E27FC236}">
                <a16:creationId xmlns:a16="http://schemas.microsoft.com/office/drawing/2014/main" id="{136FF938-3054-C64E-99E8-44AAA27F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74" y="4945105"/>
            <a:ext cx="3810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6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EF81A0-4057-8645-9B1D-1050564E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01" y="1420605"/>
            <a:ext cx="7375074" cy="4916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0FDEC-0144-924E-A4FA-3F0F3752319B}"/>
              </a:ext>
            </a:extLst>
          </p:cNvPr>
          <p:cNvSpPr txBox="1"/>
          <p:nvPr/>
        </p:nvSpPr>
        <p:spPr>
          <a:xfrm>
            <a:off x="1412174" y="651164"/>
            <a:ext cx="892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OUR COMMITTEE (not all!)</a:t>
            </a:r>
          </a:p>
        </p:txBody>
      </p:sp>
    </p:spTree>
    <p:extLst>
      <p:ext uri="{BB962C8B-B14F-4D97-AF65-F5344CB8AC3E}">
        <p14:creationId xmlns:p14="http://schemas.microsoft.com/office/powerpoint/2010/main" val="221783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7160DECB-D992-F04C-9580-46F069401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29674" y="5401620"/>
            <a:ext cx="1460500" cy="120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A2CBF-4C13-8148-98A9-67471E3F853F}"/>
              </a:ext>
            </a:extLst>
          </p:cNvPr>
          <p:cNvSpPr txBox="1"/>
          <p:nvPr/>
        </p:nvSpPr>
        <p:spPr>
          <a:xfrm>
            <a:off x="6465674" y="5821405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A58EBE-2FF8-DB41-82F8-B32D9473F5E4}"/>
              </a:ext>
            </a:extLst>
          </p:cNvPr>
          <p:cNvSpPr txBox="1">
            <a:spLocks/>
          </p:cNvSpPr>
          <p:nvPr/>
        </p:nvSpPr>
        <p:spPr>
          <a:xfrm>
            <a:off x="1812168" y="1138329"/>
            <a:ext cx="8229600" cy="4768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WEBSITE</a:t>
            </a:r>
          </a:p>
          <a:p>
            <a:pPr marL="292100" indent="0" algn="ctr">
              <a:buNone/>
            </a:pPr>
            <a:r>
              <a:rPr lang="en-IE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Website: </a:t>
            </a:r>
            <a:r>
              <a:rPr lang="en-IE" sz="2000" b="0" i="0" dirty="0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www.aranislandsenergycoop.ie </a:t>
            </a:r>
            <a:endParaRPr lang="en-IE" sz="20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92100" indent="0" algn="ctr">
              <a:buNone/>
            </a:pPr>
            <a:r>
              <a:rPr lang="en-US" sz="2000" b="1" dirty="0"/>
              <a:t>FACEBOOK</a:t>
            </a:r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>
                <a:hlinkClick r:id="rId4"/>
              </a:rPr>
              <a:t>www.facebook.com/aranislandsenergy</a:t>
            </a:r>
            <a:endParaRPr lang="en-US" sz="2000" b="1" dirty="0"/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TWITTER</a:t>
            </a:r>
          </a:p>
          <a:p>
            <a:pPr marL="292100" indent="0" algn="ctr">
              <a:buNone/>
            </a:pPr>
            <a:r>
              <a:rPr lang="en-IE" sz="2000" dirty="0">
                <a:solidFill>
                  <a:srgbClr val="000000"/>
                </a:solidFill>
                <a:latin typeface="Helvetica" pitchFamily="2" charset="0"/>
              </a:rPr>
              <a:t>@</a:t>
            </a:r>
            <a:r>
              <a:rPr lang="en-IE" sz="20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aranislandsenergy</a:t>
            </a:r>
            <a:endParaRPr lang="en-IE" sz="20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EMAIL</a:t>
            </a:r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>
                <a:hlinkClick r:id="rId5"/>
              </a:rPr>
              <a:t>comharchumannfuinnimh@gmail.com</a:t>
            </a:r>
            <a:endParaRPr lang="en-US" sz="2000" b="1" dirty="0"/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TAKE THE ENERGY TOUR</a:t>
            </a:r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>
                <a:hlinkClick r:id="rId6"/>
              </a:rPr>
              <a:t>www.facebook.com/AranIslands.EcoTours</a:t>
            </a:r>
            <a:endParaRPr lang="en-US" sz="2000" b="1" dirty="0"/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PHONE</a:t>
            </a:r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Avril </a:t>
            </a:r>
            <a:r>
              <a:rPr lang="en-US" sz="2000" b="1" dirty="0" err="1"/>
              <a:t>Ní</a:t>
            </a:r>
            <a:r>
              <a:rPr lang="en-US" sz="2000" b="1" dirty="0"/>
              <a:t> </a:t>
            </a:r>
            <a:r>
              <a:rPr lang="en-US" sz="2000" b="1" dirty="0" err="1"/>
              <a:t>Shearcaigh</a:t>
            </a:r>
            <a:r>
              <a:rPr lang="en-US" sz="2000" b="1" dirty="0"/>
              <a:t> 087-4158419</a:t>
            </a:r>
          </a:p>
          <a:p>
            <a:pPr marL="292100" indent="0" algn="ctr">
              <a:buFont typeface="Arial" panose="020B0604020202020204" pitchFamily="34" charset="0"/>
              <a:buNone/>
            </a:pPr>
            <a:r>
              <a:rPr lang="en-US" sz="2000" b="1" dirty="0"/>
              <a:t>Dara </a:t>
            </a:r>
            <a:r>
              <a:rPr lang="en-US" sz="2000" b="1" dirty="0" err="1"/>
              <a:t>Ó</a:t>
            </a:r>
            <a:r>
              <a:rPr lang="en-US" sz="2000" b="1" dirty="0"/>
              <a:t> </a:t>
            </a:r>
            <a:r>
              <a:rPr lang="en-US" sz="2000" b="1" dirty="0" err="1"/>
              <a:t>Maoildhia</a:t>
            </a:r>
            <a:r>
              <a:rPr lang="en-US" sz="2000" b="1" dirty="0"/>
              <a:t> 087-2795642</a:t>
            </a:r>
          </a:p>
          <a:p>
            <a:pPr marL="292100" indent="0" algn="ctr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7" name="Shape 285">
            <a:extLst>
              <a:ext uri="{FF2B5EF4-FFF2-40B4-BE49-F238E27FC236}">
                <a16:creationId xmlns:a16="http://schemas.microsoft.com/office/drawing/2014/main" id="{8B1AAB42-C88A-3544-9DC7-9B7DB161E5FF}"/>
              </a:ext>
            </a:extLst>
          </p:cNvPr>
          <p:cNvSpPr txBox="1"/>
          <p:nvPr/>
        </p:nvSpPr>
        <p:spPr>
          <a:xfrm>
            <a:off x="2347784" y="197701"/>
            <a:ext cx="867308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IE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   </a:t>
            </a:r>
            <a:r>
              <a:rPr lang="en-IE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Comharchumann Fuinnimh Oileáin Árann Teoranta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IE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Aran Islands Renewable Energy </a:t>
            </a:r>
            <a:r>
              <a:rPr lang="en-IE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Cooperative</a:t>
            </a:r>
            <a:endParaRPr lang="en-IE"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8" name="Shape 284">
            <a:extLst>
              <a:ext uri="{FF2B5EF4-FFF2-40B4-BE49-F238E27FC236}">
                <a16:creationId xmlns:a16="http://schemas.microsoft.com/office/drawing/2014/main" id="{24A6B99E-A8D3-284E-8953-6F21875D90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2168" y="111894"/>
            <a:ext cx="1071231" cy="100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46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reland:AranMap.PNG">
            <a:extLst>
              <a:ext uri="{FF2B5EF4-FFF2-40B4-BE49-F238E27FC236}">
                <a16:creationId xmlns:a16="http://schemas.microsoft.com/office/drawing/2014/main" id="{0403CFFA-B53B-B949-9A9C-DD15EF8F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8603" r="-68603"/>
          <a:stretch>
            <a:fillRect/>
          </a:stretch>
        </p:blipFill>
        <p:spPr>
          <a:xfrm>
            <a:off x="-1064277" y="1305452"/>
            <a:ext cx="7493013" cy="4120881"/>
          </a:xfrm>
          <a:prstGeom prst="rect">
            <a:avLst/>
          </a:prstGeom>
        </p:spPr>
      </p:pic>
      <p:pic>
        <p:nvPicPr>
          <p:cNvPr id="5" name="Content Placeholder 4" descr="220px-Aran_Islands-3.PNG">
            <a:extLst>
              <a:ext uri="{FF2B5EF4-FFF2-40B4-BE49-F238E27FC236}">
                <a16:creationId xmlns:a16="http://schemas.microsoft.com/office/drawing/2014/main" id="{CA941404-1E31-A049-9053-6B612831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4207" r="-24207"/>
          <a:stretch>
            <a:fillRect/>
          </a:stretch>
        </p:blipFill>
        <p:spPr>
          <a:xfrm>
            <a:off x="4866041" y="1305452"/>
            <a:ext cx="7087195" cy="4120881"/>
          </a:xfrm>
          <a:prstGeom prst="rect">
            <a:avLst/>
          </a:prstGeom>
        </p:spPr>
      </p:pic>
      <p:pic>
        <p:nvPicPr>
          <p:cNvPr id="6" name="Picture 5" descr="logo.png">
            <a:extLst>
              <a:ext uri="{FF2B5EF4-FFF2-40B4-BE49-F238E27FC236}">
                <a16:creationId xmlns:a16="http://schemas.microsoft.com/office/drawing/2014/main" id="{E0F929B0-14B3-134E-AB94-D1FED3AFB1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492736" y="5426334"/>
            <a:ext cx="1460500" cy="120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ACB5C-DC1F-6C43-AD01-D334BDF8E93F}"/>
              </a:ext>
            </a:extLst>
          </p:cNvPr>
          <p:cNvSpPr txBox="1"/>
          <p:nvPr/>
        </p:nvSpPr>
        <p:spPr>
          <a:xfrm>
            <a:off x="6428736" y="5846119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CD6A1-B250-6142-B519-B82A8C837992}"/>
              </a:ext>
            </a:extLst>
          </p:cNvPr>
          <p:cNvSpPr txBox="1"/>
          <p:nvPr/>
        </p:nvSpPr>
        <p:spPr>
          <a:xfrm>
            <a:off x="2903838" y="210065"/>
            <a:ext cx="653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ARAN ISLANDS</a:t>
            </a:r>
          </a:p>
          <a:p>
            <a:pPr algn="ctr"/>
            <a:r>
              <a:rPr lang="en-US" sz="2800" b="1" dirty="0"/>
              <a:t>TOTAL POPULATION 1300</a:t>
            </a:r>
          </a:p>
        </p:txBody>
      </p:sp>
    </p:spTree>
    <p:extLst>
      <p:ext uri="{BB962C8B-B14F-4D97-AF65-F5344CB8AC3E}">
        <p14:creationId xmlns:p14="http://schemas.microsoft.com/office/powerpoint/2010/main" val="227173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524000" y="44128"/>
            <a:ext cx="9144000" cy="850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10333F"/>
              </a:buClr>
              <a:buSzPct val="25000"/>
            </a:pPr>
            <a:r>
              <a:rPr lang="en-IE" sz="3600" b="1" dirty="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rPr>
              <a:t>Unique Limestone Landscape</a:t>
            </a:r>
            <a:r>
              <a:rPr lang="en-IE" sz="3600" b="1" dirty="0">
                <a:solidFill>
                  <a:srgbClr val="10333F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rPr>
              <a:t> </a:t>
            </a:r>
          </a:p>
        </p:txBody>
      </p:sp>
      <p:pic>
        <p:nvPicPr>
          <p:cNvPr id="103" name="Shape 1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98742"/>
            <a:ext cx="8229600" cy="4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95D198D1-741C-2E46-94DC-893F0CD1D8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393750" y="5389262"/>
            <a:ext cx="1460500" cy="120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BE311-3348-704C-BD3C-DD7B4F313E63}"/>
              </a:ext>
            </a:extLst>
          </p:cNvPr>
          <p:cNvSpPr txBox="1"/>
          <p:nvPr/>
        </p:nvSpPr>
        <p:spPr>
          <a:xfrm>
            <a:off x="6329750" y="5879239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178241482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9673" y="5549901"/>
            <a:ext cx="1460500" cy="120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5673" y="5969686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  <p:pic>
        <p:nvPicPr>
          <p:cNvPr id="6" name="Picture 5" descr="Stone-Walls-of-the-Aran-Isl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60" y="351645"/>
            <a:ext cx="8291040" cy="5198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DF213-BEED-DA42-AF16-39D212188020}"/>
              </a:ext>
            </a:extLst>
          </p:cNvPr>
          <p:cNvSpPr txBox="1"/>
          <p:nvPr/>
        </p:nvSpPr>
        <p:spPr>
          <a:xfrm>
            <a:off x="662801" y="2214120"/>
            <a:ext cx="2323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RICH</a:t>
            </a:r>
          </a:p>
          <a:p>
            <a:r>
              <a:rPr lang="en-US" sz="3200" b="1" dirty="0"/>
              <a:t>CULTURE</a:t>
            </a:r>
          </a:p>
          <a:p>
            <a:r>
              <a:rPr lang="en-US" sz="3200" b="1" dirty="0"/>
              <a:t>AND</a:t>
            </a:r>
          </a:p>
          <a:p>
            <a:r>
              <a:rPr lang="en-US" sz="3200" b="1" dirty="0"/>
              <a:t>HERITAGE</a:t>
            </a:r>
          </a:p>
        </p:txBody>
      </p:sp>
    </p:spTree>
    <p:extLst>
      <p:ext uri="{BB962C8B-B14F-4D97-AF65-F5344CB8AC3E}">
        <p14:creationId xmlns:p14="http://schemas.microsoft.com/office/powerpoint/2010/main" val="320643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4363-F067-E54E-859A-EEBC599C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3" y="6104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Comharchumann</a:t>
            </a:r>
            <a:r>
              <a:rPr lang="en-US" b="1" dirty="0"/>
              <a:t> </a:t>
            </a:r>
            <a:r>
              <a:rPr lang="en-US" b="1" dirty="0" err="1"/>
              <a:t>Fuinnimh</a:t>
            </a:r>
            <a:r>
              <a:rPr lang="en-US" b="1" dirty="0"/>
              <a:t> </a:t>
            </a:r>
            <a:r>
              <a:rPr lang="en-US" b="1" dirty="0" err="1"/>
              <a:t>Oileáin</a:t>
            </a:r>
            <a:r>
              <a:rPr lang="en-US" b="1" dirty="0"/>
              <a:t> Árann </a:t>
            </a:r>
            <a:r>
              <a:rPr lang="en-US" b="1" dirty="0" err="1"/>
              <a:t>Teoranta</a:t>
            </a:r>
            <a:br>
              <a:rPr lang="en-US" b="1" dirty="0"/>
            </a:br>
            <a:r>
              <a:rPr lang="en-US" b="1" dirty="0"/>
              <a:t>CFOAT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0">
            <a:extLst>
              <a:ext uri="{FF2B5EF4-FFF2-40B4-BE49-F238E27FC236}">
                <a16:creationId xmlns:a16="http://schemas.microsoft.com/office/drawing/2014/main" id="{D94BA758-ACCC-2546-8E21-E1C8DB1708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424" y="2558303"/>
            <a:ext cx="2475300" cy="214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A86AB-EDE0-9E45-9469-1F172530215B}"/>
              </a:ext>
            </a:extLst>
          </p:cNvPr>
          <p:cNvSpPr txBox="1"/>
          <p:nvPr/>
        </p:nvSpPr>
        <p:spPr>
          <a:xfrm>
            <a:off x="3035643" y="2155724"/>
            <a:ext cx="102066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Community owned not-for-profit cooperative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Founded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€100 for life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Membership open to all residents and resident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At present over 80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Includes all 3 islands: </a:t>
            </a:r>
            <a:r>
              <a:rPr lang="en-US" sz="2400" b="1" dirty="0" err="1"/>
              <a:t>Inis</a:t>
            </a:r>
            <a:r>
              <a:rPr lang="en-US" sz="2400" b="1" dirty="0"/>
              <a:t> </a:t>
            </a:r>
            <a:r>
              <a:rPr lang="en-US" sz="2400" b="1" dirty="0" err="1"/>
              <a:t>Mór</a:t>
            </a:r>
            <a:r>
              <a:rPr lang="en-US" sz="2400" b="1" dirty="0"/>
              <a:t>, </a:t>
            </a:r>
            <a:r>
              <a:rPr lang="en-US" sz="2400" b="1" dirty="0" err="1"/>
              <a:t>Inis</a:t>
            </a:r>
            <a:r>
              <a:rPr lang="en-US" sz="2400" b="1" dirty="0"/>
              <a:t> </a:t>
            </a:r>
            <a:r>
              <a:rPr lang="en-US" sz="2400" b="1" dirty="0" err="1"/>
              <a:t>Meáin</a:t>
            </a:r>
            <a:r>
              <a:rPr lang="en-US" sz="2400" b="1" dirty="0"/>
              <a:t>, </a:t>
            </a:r>
            <a:r>
              <a:rPr lang="en-US" sz="2400" b="1" dirty="0" err="1"/>
              <a:t>Inis</a:t>
            </a:r>
            <a:r>
              <a:rPr lang="en-US" sz="2400" b="1" dirty="0"/>
              <a:t> </a:t>
            </a:r>
            <a:r>
              <a:rPr lang="en-US" sz="2400" b="1" dirty="0" err="1"/>
              <a:t>Oirr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Aims to be fossil fuel free and to own its own micro-grid by 2022</a:t>
            </a:r>
          </a:p>
          <a:p>
            <a:endParaRPr lang="en-US" b="1" dirty="0"/>
          </a:p>
        </p:txBody>
      </p:sp>
      <p:pic>
        <p:nvPicPr>
          <p:cNvPr id="6" name="Picture 5" descr="logo.png">
            <a:extLst>
              <a:ext uri="{FF2B5EF4-FFF2-40B4-BE49-F238E27FC236}">
                <a16:creationId xmlns:a16="http://schemas.microsoft.com/office/drawing/2014/main" id="{243F52D5-3266-CE4E-A33B-4DA005AAE2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29673" y="5549901"/>
            <a:ext cx="1460500" cy="120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40FEC-FE6F-FE43-BD55-31396A3F626E}"/>
              </a:ext>
            </a:extLst>
          </p:cNvPr>
          <p:cNvSpPr txBox="1"/>
          <p:nvPr/>
        </p:nvSpPr>
        <p:spPr>
          <a:xfrm>
            <a:off x="6465673" y="5969686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223435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27FC-439F-0946-8F5A-4AD281D4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3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TRANSITION PLAN TO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741EF-4C3F-F141-9A6A-98BCD90D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30" y="1037924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BUILDINGS</a:t>
            </a:r>
          </a:p>
          <a:p>
            <a:pPr lvl="1"/>
            <a:r>
              <a:rPr lang="en-US" dirty="0"/>
              <a:t>Energy Efficient, Clean Fueled and Smart Homes and Businesses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TRANSPORT</a:t>
            </a:r>
          </a:p>
          <a:p>
            <a:pPr lvl="1"/>
            <a:r>
              <a:rPr lang="en-US" dirty="0"/>
              <a:t>Horses and Carriages and Bicycles</a:t>
            </a:r>
          </a:p>
          <a:p>
            <a:pPr lvl="1"/>
            <a:r>
              <a:rPr lang="en-US" dirty="0"/>
              <a:t>Electric Cars, Buses and Bikes</a:t>
            </a:r>
          </a:p>
          <a:p>
            <a:pPr lvl="1"/>
            <a:r>
              <a:rPr lang="en-US" dirty="0"/>
              <a:t>Hydrogen fueled Ferries, Fishing Boats and Planes. 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GENERATION</a:t>
            </a:r>
          </a:p>
          <a:p>
            <a:pPr lvl="1"/>
            <a:r>
              <a:rPr lang="en-US" dirty="0"/>
              <a:t>PV and Heat Pumps in Homes and Businesses</a:t>
            </a:r>
          </a:p>
          <a:p>
            <a:pPr lvl="1"/>
            <a:r>
              <a:rPr lang="en-US" dirty="0"/>
              <a:t>Energy Hub containing Wind Turbines, Solar PV, and Hydrogen creation</a:t>
            </a:r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8EC2A155-7741-154C-9E02-66819379A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93750" y="5389262"/>
            <a:ext cx="1460500" cy="120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D2963-F175-6645-8807-9A93449506E8}"/>
              </a:ext>
            </a:extLst>
          </p:cNvPr>
          <p:cNvSpPr txBox="1"/>
          <p:nvPr/>
        </p:nvSpPr>
        <p:spPr>
          <a:xfrm>
            <a:off x="6329750" y="5879239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136999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AA22-0335-0346-BA51-127BC812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HEAT  PUMPS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D5998-DB69-AB4B-BFD2-C48367451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653" y="1181744"/>
            <a:ext cx="3230691" cy="4351338"/>
          </a:xfrm>
          <a:prstGeom prst="rect">
            <a:avLst/>
          </a:prstGeom>
        </p:spPr>
      </p:pic>
      <p:pic>
        <p:nvPicPr>
          <p:cNvPr id="6" name="Picture 5" descr="logo.png">
            <a:extLst>
              <a:ext uri="{FF2B5EF4-FFF2-40B4-BE49-F238E27FC236}">
                <a16:creationId xmlns:a16="http://schemas.microsoft.com/office/drawing/2014/main" id="{CFC6E289-238A-084B-8DA4-21731B0C94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3750" y="5389262"/>
            <a:ext cx="1460500" cy="120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AC2DE-B8D4-F747-977B-EA44100D366D}"/>
              </a:ext>
            </a:extLst>
          </p:cNvPr>
          <p:cNvSpPr txBox="1"/>
          <p:nvPr/>
        </p:nvSpPr>
        <p:spPr>
          <a:xfrm>
            <a:off x="6329750" y="5879239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238979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6947-5766-D545-927E-EB7E6554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SOLAR PV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1CF026-3233-B948-AFD3-F29FA980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196" y="1857983"/>
            <a:ext cx="6553981" cy="3694062"/>
          </a:xfrm>
          <a:prstGeom prst="rect">
            <a:avLst/>
          </a:prstGeom>
        </p:spPr>
      </p:pic>
      <p:pic>
        <p:nvPicPr>
          <p:cNvPr id="5" name="Picture 4" descr="logo.png">
            <a:extLst>
              <a:ext uri="{FF2B5EF4-FFF2-40B4-BE49-F238E27FC236}">
                <a16:creationId xmlns:a16="http://schemas.microsoft.com/office/drawing/2014/main" id="{BF171F0B-5742-6B47-BB96-04FDF93E91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3750" y="5389262"/>
            <a:ext cx="1460500" cy="120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A26DD-5371-8E4A-ACBB-E83E778F8FDD}"/>
              </a:ext>
            </a:extLst>
          </p:cNvPr>
          <p:cNvSpPr txBox="1"/>
          <p:nvPr/>
        </p:nvSpPr>
        <p:spPr>
          <a:xfrm>
            <a:off x="6329750" y="5879239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6459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876C-F3C5-104E-807A-C2F60FAC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ELECTRIC VEHICLES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91533-7BB1-F247-AAB9-AD93BDDCD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187923"/>
            <a:ext cx="5801784" cy="4351338"/>
          </a:xfrm>
        </p:spPr>
      </p:pic>
      <p:pic>
        <p:nvPicPr>
          <p:cNvPr id="6" name="Picture 5" descr="logo.png">
            <a:extLst>
              <a:ext uri="{FF2B5EF4-FFF2-40B4-BE49-F238E27FC236}">
                <a16:creationId xmlns:a16="http://schemas.microsoft.com/office/drawing/2014/main" id="{4B628061-03E8-0C46-A124-CCCB099CB5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29674" y="5401620"/>
            <a:ext cx="1460500" cy="120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561B3-2D9C-4A4D-8313-5A24C093DBF2}"/>
              </a:ext>
            </a:extLst>
          </p:cNvPr>
          <p:cNvSpPr txBox="1"/>
          <p:nvPr/>
        </p:nvSpPr>
        <p:spPr>
          <a:xfrm>
            <a:off x="6465674" y="5821405"/>
            <a:ext cx="406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Comharchumann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Fuinnimh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Oileáin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Árann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Aran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Islands Energy Cooperative</a:t>
            </a:r>
          </a:p>
        </p:txBody>
      </p:sp>
    </p:spTree>
    <p:extLst>
      <p:ext uri="{BB962C8B-B14F-4D97-AF65-F5344CB8AC3E}">
        <p14:creationId xmlns:p14="http://schemas.microsoft.com/office/powerpoint/2010/main" val="415725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352</Words>
  <Application>Microsoft Macintosh PowerPoint</Application>
  <PresentationFormat>Widescreen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Quattrocento Sans</vt:lpstr>
      <vt:lpstr>Times New Roman</vt:lpstr>
      <vt:lpstr>Office Theme</vt:lpstr>
      <vt:lpstr>  Comharchumann Fuinnimh  Oileáin Árann Teoranta</vt:lpstr>
      <vt:lpstr>PowerPoint Presentation</vt:lpstr>
      <vt:lpstr>Unique Limestone Landscape </vt:lpstr>
      <vt:lpstr>PowerPoint Presentation</vt:lpstr>
      <vt:lpstr>Comharchumann Fuinnimh Oileáin Árann Teoranta CFOAT </vt:lpstr>
      <vt:lpstr>TRANSITION PLAN TO 2022</vt:lpstr>
      <vt:lpstr>HEAT  PUMPS</vt:lpstr>
      <vt:lpstr>SOLAR PV </vt:lpstr>
      <vt:lpstr>ELECTRIC VEHICLES</vt:lpstr>
      <vt:lpstr>ENERGY HUB: WIND – SOLAR - HYDROGEN</vt:lpstr>
      <vt:lpstr>ONGOING PROJECTS – EU FUNDED</vt:lpstr>
      <vt:lpstr>ONGOING PROJECTS – AT HOME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Molloy</dc:creator>
  <cp:lastModifiedBy>Dara Molloy</cp:lastModifiedBy>
  <cp:revision>22</cp:revision>
  <dcterms:created xsi:type="dcterms:W3CDTF">2018-04-10T09:41:09Z</dcterms:created>
  <dcterms:modified xsi:type="dcterms:W3CDTF">2018-10-17T09:02:33Z</dcterms:modified>
</cp:coreProperties>
</file>