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17" r:id="rId3"/>
    <p:sldId id="339" r:id="rId4"/>
    <p:sldId id="340" r:id="rId5"/>
    <p:sldId id="346" r:id="rId6"/>
    <p:sldId id="344" r:id="rId7"/>
    <p:sldId id="343" r:id="rId8"/>
    <p:sldId id="347" r:id="rId9"/>
    <p:sldId id="348" r:id="rId10"/>
    <p:sldId id="349" r:id="rId11"/>
    <p:sldId id="342" r:id="rId12"/>
    <p:sldId id="345" r:id="rId13"/>
    <p:sldId id="350" r:id="rId14"/>
    <p:sldId id="341" r:id="rId15"/>
    <p:sldId id="332" r:id="rId16"/>
    <p:sldId id="338" r:id="rId17"/>
    <p:sldId id="319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>
        <p:scale>
          <a:sx n="81" d="100"/>
          <a:sy n="81" d="100"/>
        </p:scale>
        <p:origin x="-18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3E4B0-7E87-49DF-A0F2-CA1E161F6104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00C45-4F50-46A5-A8CE-A8052B88E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9D70C75-195C-49E0-99DC-87DDDBA8D721}" type="slidenum">
              <a:rPr lang="en-US" altLang="en-US" sz="1300">
                <a:solidFill>
                  <a:prstClr val="black"/>
                </a:solidFill>
                <a:latin typeface="Arial" charset="0"/>
              </a:rPr>
              <a:pPr eaLnBrk="1" hangingPunct="1"/>
              <a:t>3</a:t>
            </a:fld>
            <a:endParaRPr lang="en-US" alt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GB" altLang="en-US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39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24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for your intere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0" y="2341542"/>
            <a:ext cx="12192000" cy="828379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700" dirty="0"/>
              <a:t>Thank you for your interest! 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696720" y="3264748"/>
            <a:ext cx="8798560" cy="26079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baseline="0" dirty="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>
                <a:latin typeface="Corbel" panose="020B0503020204020204" pitchFamily="34" charset="0"/>
              </a:defRPr>
            </a:lvl4pPr>
            <a:lvl5pPr algn="l">
              <a:defRPr>
                <a:latin typeface="Corbel" panose="020B0503020204020204" pitchFamily="34" charset="0"/>
              </a:defRPr>
            </a:lvl5pPr>
          </a:lstStyle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4853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976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iliskuv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221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45956" y="1396940"/>
            <a:ext cx="11083336" cy="5135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>
                <a:latin typeface="Corbel" panose="020B0503020204020204" pitchFamily="34" charset="0"/>
              </a:defRPr>
            </a:lvl4pPr>
            <a:lvl5pPr algn="l"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56" y="216113"/>
            <a:ext cx="11083336" cy="1057275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9358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lö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45957" y="1396940"/>
            <a:ext cx="5181600" cy="5135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>
                <a:latin typeface="Corbel" panose="020B0503020204020204" pitchFamily="34" charset="0"/>
              </a:defRPr>
            </a:lvl4pPr>
            <a:lvl5pPr algn="l"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6147" y="1396939"/>
            <a:ext cx="5508172" cy="513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>
                <a:latin typeface="Corbel" panose="020B0503020204020204" pitchFamily="34" charset="0"/>
              </a:defRPr>
            </a:lvl4pPr>
            <a:lvl5pPr algn="l"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58" y="222886"/>
            <a:ext cx="11138361" cy="1043728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7406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vi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1647" y="261257"/>
            <a:ext cx="11314924" cy="6279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>
                <a:latin typeface="Corbel" panose="020B0503020204020204" pitchFamily="34" charset="0"/>
              </a:defRPr>
            </a:lvl2pPr>
            <a:lvl3pPr algn="l">
              <a:defRPr>
                <a:latin typeface="Corbel" panose="020B0503020204020204" pitchFamily="34" charset="0"/>
              </a:defRPr>
            </a:lvl3pPr>
            <a:lvl4pPr algn="l">
              <a:defRPr>
                <a:latin typeface="Corbel" panose="020B0503020204020204" pitchFamily="34" charset="0"/>
              </a:defRPr>
            </a:lvl4pPr>
            <a:lvl5pPr algn="l">
              <a:defRPr>
                <a:latin typeface="Corbel" panose="020B0503020204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82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pohja vih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733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pohja si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120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89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ilis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50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si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41647" y="261257"/>
            <a:ext cx="11314924" cy="6279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orbel" panose="020B0503020204020204" pitchFamily="34" charset="0"/>
              </a:defRPr>
            </a:lvl1pPr>
            <a:lvl2pPr algn="l">
              <a:defRPr>
                <a:latin typeface="Corbel" panose="020B0503020204020204" pitchFamily="34" charset="0"/>
              </a:defRPr>
            </a:lvl2pPr>
            <a:lvl3pPr algn="l">
              <a:defRPr>
                <a:latin typeface="Corbel" panose="020B0503020204020204" pitchFamily="34" charset="0"/>
              </a:defRPr>
            </a:lvl3pPr>
            <a:lvl4pPr algn="l">
              <a:defRPr>
                <a:latin typeface="Corbel" panose="020B0503020204020204" pitchFamily="34" charset="0"/>
              </a:defRPr>
            </a:lvl4pPr>
            <a:lvl5pPr algn="l">
              <a:defRPr>
                <a:latin typeface="Corbel" panose="020B0503020204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38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850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for your intere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0" y="2341542"/>
            <a:ext cx="12192000" cy="828379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700" dirty="0"/>
              <a:t>Tack </a:t>
            </a:r>
            <a:r>
              <a:rPr lang="en-US" sz="4700" dirty="0" err="1"/>
              <a:t>för</a:t>
            </a:r>
            <a:r>
              <a:rPr lang="en-US" sz="4700" dirty="0"/>
              <a:t> </a:t>
            </a:r>
            <a:r>
              <a:rPr lang="en-US" sz="4700" dirty="0" err="1"/>
              <a:t>er</a:t>
            </a:r>
            <a:r>
              <a:rPr lang="en-US" sz="4700" dirty="0"/>
              <a:t> </a:t>
            </a:r>
            <a:r>
              <a:rPr lang="en-US" sz="4700" dirty="0" err="1"/>
              <a:t>intresse</a:t>
            </a:r>
            <a:r>
              <a:rPr lang="en-US" sz="4700" dirty="0"/>
              <a:t>!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696720" y="3264748"/>
            <a:ext cx="8798560" cy="26079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baseline="0" dirty="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>
                <a:latin typeface="Corbel" panose="020B0503020204020204" pitchFamily="34" charset="0"/>
              </a:defRPr>
            </a:lvl4pPr>
            <a:lvl5pPr algn="l">
              <a:defRPr>
                <a:latin typeface="Corbel" panose="020B0503020204020204" pitchFamily="34" charset="0"/>
              </a:defRPr>
            </a:lvl5pPr>
          </a:lstStyle>
          <a:p>
            <a:pPr marL="0" indent="0" algn="ctr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6069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1"/>
            <a:ext cx="11491384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4" y="1455738"/>
            <a:ext cx="11510433" cy="4522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108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45956" y="1396940"/>
            <a:ext cx="11083336" cy="5135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>
                <a:latin typeface="Corbel" panose="020B0503020204020204" pitchFamily="34" charset="0"/>
              </a:defRPr>
            </a:lvl4pPr>
            <a:lvl5pPr algn="l"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56" y="216113"/>
            <a:ext cx="11083336" cy="1057275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614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lö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45957" y="1396940"/>
            <a:ext cx="5181600" cy="5135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>
                <a:latin typeface="Corbel" panose="020B0503020204020204" pitchFamily="34" charset="0"/>
              </a:defRPr>
            </a:lvl4pPr>
            <a:lvl5pPr algn="l"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6147" y="1396939"/>
            <a:ext cx="5508172" cy="5135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>
                <a:latin typeface="Corbel" panose="020B0503020204020204" pitchFamily="34" charset="0"/>
              </a:defRPr>
            </a:lvl4pPr>
            <a:lvl5pPr algn="l"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58" y="222886"/>
            <a:ext cx="11138361" cy="1043728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538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vih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41647" y="261257"/>
            <a:ext cx="11314924" cy="6279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>
                <a:latin typeface="Corbel" panose="020B0503020204020204" pitchFamily="34" charset="0"/>
              </a:defRPr>
            </a:lvl2pPr>
            <a:lvl3pPr algn="l">
              <a:defRPr>
                <a:latin typeface="Corbel" panose="020B0503020204020204" pitchFamily="34" charset="0"/>
              </a:defRPr>
            </a:lvl3pPr>
            <a:lvl4pPr algn="l">
              <a:defRPr>
                <a:latin typeface="Corbel" panose="020B0503020204020204" pitchFamily="34" charset="0"/>
              </a:defRPr>
            </a:lvl4pPr>
            <a:lvl5pPr algn="l">
              <a:defRPr>
                <a:latin typeface="Corbel" panose="020B0503020204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0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pohja vih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2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pohja s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41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88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s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41647" y="261257"/>
            <a:ext cx="11314924" cy="6279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Corbel" panose="020B0503020204020204" pitchFamily="34" charset="0"/>
              </a:defRPr>
            </a:lvl1pPr>
            <a:lvl2pPr algn="l">
              <a:defRPr>
                <a:latin typeface="Corbel" panose="020B0503020204020204" pitchFamily="34" charset="0"/>
              </a:defRPr>
            </a:lvl2pPr>
            <a:lvl3pPr algn="l">
              <a:defRPr>
                <a:latin typeface="Corbel" panose="020B0503020204020204" pitchFamily="34" charset="0"/>
              </a:defRPr>
            </a:lvl3pPr>
            <a:lvl4pPr algn="l">
              <a:defRPr>
                <a:latin typeface="Corbel" panose="020B0503020204020204" pitchFamily="34" charset="0"/>
              </a:defRPr>
            </a:lvl4pPr>
            <a:lvl5pPr algn="l">
              <a:defRPr>
                <a:latin typeface="Corbel" panose="020B0503020204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9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16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40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eco.interreg-npa.eu/" TargetMode="Externa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1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45956" y="2907323"/>
            <a:ext cx="11083336" cy="3624629"/>
          </a:xfrm>
        </p:spPr>
        <p:txBody>
          <a:bodyPr/>
          <a:lstStyle/>
          <a:p>
            <a:pPr algn="ctr"/>
            <a:endParaRPr lang="en-US" sz="1100" b="1" dirty="0" smtClean="0"/>
          </a:p>
          <a:p>
            <a:pPr algn="ctr"/>
            <a:r>
              <a:rPr lang="en-US" sz="7200" b="1" dirty="0" smtClean="0"/>
              <a:t>FINLAND</a:t>
            </a:r>
          </a:p>
          <a:p>
            <a:pPr algn="ctr"/>
            <a:endParaRPr lang="en-US" sz="3600" dirty="0"/>
          </a:p>
        </p:txBody>
      </p:sp>
      <p:pic>
        <p:nvPicPr>
          <p:cNvPr id="1026" name="Picture 2" descr="S:\Regional Development\GREBE\Work Package 2\LOGOs etc\Partner Logos\WDC\WD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3" y="5755686"/>
            <a:ext cx="3047999" cy="92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68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45956" y="1066801"/>
            <a:ext cx="11083336" cy="54651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Long history with coop model: 5000 in 2015 (employ 17% of population, biggest in the world)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103 renewable energy coops in 2015 (no wind or solar mostly bioenergy for DH and biogas)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smtClean="0"/>
              <a:t>coop </a:t>
            </a:r>
            <a:r>
              <a:rPr lang="en-US" dirty="0"/>
              <a:t>has proven to be a good form of conducting </a:t>
            </a:r>
            <a:r>
              <a:rPr lang="en-US" dirty="0" smtClean="0"/>
              <a:t>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Decision-making </a:t>
            </a:r>
            <a:r>
              <a:rPr lang="en-US" dirty="0"/>
              <a:t>has been collectively in the hands of the </a:t>
            </a:r>
            <a:r>
              <a:rPr lang="en-US" dirty="0" smtClean="0"/>
              <a:t>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co-op board actively leads the organization, but all members are kept up to date, and are continually informed about new projects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6100" y="346075"/>
            <a:ext cx="11082867" cy="85883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dirty="0" smtClean="0"/>
              <a:t>Finland- Cooperatives</a:t>
            </a:r>
            <a:br>
              <a:rPr lang="en-US" sz="2800" dirty="0" smtClean="0"/>
            </a:br>
            <a:r>
              <a:rPr lang="en-IE" sz="2800" dirty="0"/>
              <a:t/>
            </a:r>
            <a:br>
              <a:rPr lang="en-IE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05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6100" y="346075"/>
            <a:ext cx="11082867" cy="85883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dirty="0" smtClean="0"/>
              <a:t>Finland- Lohtaja Cooperative (LECo partner)</a:t>
            </a:r>
            <a:br>
              <a:rPr lang="en-US" sz="2800" dirty="0" smtClean="0"/>
            </a:br>
            <a:r>
              <a:rPr lang="en-IE" sz="2800" dirty="0"/>
              <a:t/>
            </a:r>
            <a:br>
              <a:rPr lang="en-IE" sz="2800" dirty="0"/>
            </a:b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27" y="821654"/>
            <a:ext cx="4220919" cy="316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20" y="953234"/>
            <a:ext cx="3654401" cy="27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06" y="4017813"/>
            <a:ext cx="3663558" cy="274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56" y="3985527"/>
            <a:ext cx="3773182" cy="282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651" y="870852"/>
            <a:ext cx="3748655" cy="281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538" y="4053301"/>
            <a:ext cx="3568880" cy="267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2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45956" y="2907323"/>
            <a:ext cx="11083336" cy="3624629"/>
          </a:xfrm>
        </p:spPr>
        <p:txBody>
          <a:bodyPr/>
          <a:lstStyle/>
          <a:p>
            <a:pPr algn="ctr"/>
            <a:endParaRPr lang="en-US" sz="1100" b="1" dirty="0" smtClean="0"/>
          </a:p>
          <a:p>
            <a:pPr algn="ctr"/>
            <a:r>
              <a:rPr lang="en-US" sz="7200" b="1" dirty="0" smtClean="0"/>
              <a:t>SWEDEN</a:t>
            </a:r>
          </a:p>
          <a:p>
            <a:pPr algn="ctr"/>
            <a:endParaRPr lang="en-US" sz="3600" dirty="0"/>
          </a:p>
        </p:txBody>
      </p:sp>
      <p:pic>
        <p:nvPicPr>
          <p:cNvPr id="1026" name="Picture 2" descr="S:\Regional Development\GREBE\Work Package 2\LOGOs etc\Partner Logos\WDC\WD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3" y="5755686"/>
            <a:ext cx="3047999" cy="92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49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D4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A0C0312-CB5F-4DA7-84E0-BD99BE2C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  <a:latin typeface="+mj-lt"/>
                <a:cs typeface="+mj-cs"/>
              </a:rPr>
              <a:t>PV cooperative </a:t>
            </a:r>
            <a:r>
              <a:rPr lang="en-US" sz="4400" dirty="0" err="1" smtClean="0">
                <a:solidFill>
                  <a:srgbClr val="FFFFFF"/>
                </a:solidFill>
                <a:latin typeface="+mj-lt"/>
                <a:cs typeface="+mj-cs"/>
              </a:rPr>
              <a:t>Näversjön</a:t>
            </a:r>
            <a:endParaRPr lang="en-US" sz="44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pic>
        <p:nvPicPr>
          <p:cNvPr id="8" name="Platshållare för innehåll 4" descr="En bild som visar snö, himmel, utomhus, träd&#10;&#10;Beskrivning genererad med mycket hög exakthet">
            <a:extLst>
              <a:ext uri="{FF2B5EF4-FFF2-40B4-BE49-F238E27FC236}">
                <a16:creationId xmlns:a16="http://schemas.microsoft.com/office/drawing/2014/main" xmlns="" id="{024F0759-0FAA-43D6-BEF0-B42A9209A3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" r="1" b="691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3D9121D3-5694-41D5-8EBC-EEAFB5275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4519" y="701770"/>
            <a:ext cx="3638425" cy="69447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Näversjön: 15 </a:t>
            </a: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members</a:t>
            </a:r>
            <a:endParaRPr lang="sv-SE" sz="2000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Production: ca 85.000 </a:t>
            </a: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kWh/yr</a:t>
            </a:r>
            <a:endParaRPr lang="sv-SE" sz="2000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Shares  </a:t>
            </a: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of 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1000 kWh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+mn-lt"/>
                <a:cs typeface="+mn-cs"/>
              </a:rPr>
              <a:t>Cooperate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+mn-cs"/>
              </a:rPr>
              <a:t>with an electricity company. Members can buy electricity 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+mn-cs"/>
              </a:rPr>
              <a:t>at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+mn-cs"/>
              </a:rPr>
              <a:t>a cheaper price from that company equivalent to their shares, remaining to ”normal” price.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Frames built 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by the </a:t>
            </a: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villagers</a:t>
            </a:r>
            <a:endParaRPr lang="sv-SE" sz="2000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Cost: 1 </a:t>
            </a: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Million SEK (€96.5k) incl 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VAT, but VAT refunded to the cooperative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Investment </a:t>
            </a:r>
            <a:r>
              <a:rPr lang="sv-SE" sz="2000" dirty="0" err="1">
                <a:solidFill>
                  <a:srgbClr val="FFFFFF"/>
                </a:solidFill>
                <a:latin typeface="+mn-lt"/>
                <a:cs typeface="+mn-cs"/>
              </a:rPr>
              <a:t>subsidy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: 35%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rgbClr val="FFFFFF"/>
                </a:solidFill>
                <a:latin typeface="+mn-lt"/>
                <a:cs typeface="+mn-cs"/>
              </a:rPr>
              <a:t>Cooperative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sv-SE" sz="2000" dirty="0" err="1">
                <a:solidFill>
                  <a:srgbClr val="FFFFFF"/>
                </a:solidFill>
                <a:latin typeface="+mn-lt"/>
                <a:cs typeface="+mn-cs"/>
              </a:rPr>
              <a:t>income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 by </a:t>
            </a:r>
            <a:r>
              <a:rPr lang="sv-SE" sz="2000" dirty="0" err="1">
                <a:solidFill>
                  <a:srgbClr val="FFFFFF"/>
                </a:solidFill>
                <a:latin typeface="+mn-lt"/>
                <a:cs typeface="+mn-cs"/>
              </a:rPr>
              <a:t>electricity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sv-SE" sz="2000" dirty="0" err="1">
                <a:solidFill>
                  <a:srgbClr val="FFFFFF"/>
                </a:solidFill>
                <a:latin typeface="+mn-lt"/>
                <a:cs typeface="+mn-cs"/>
              </a:rPr>
              <a:t>certificates</a:t>
            </a:r>
            <a:endParaRPr lang="sv-SE" sz="2000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11" name="Bildobjekt 10" descr="En bild som visar vektorgrafik&#10;&#10;Beskrivning genererad med hög exakthet">
            <a:extLst>
              <a:ext uri="{FF2B5EF4-FFF2-40B4-BE49-F238E27FC236}">
                <a16:creationId xmlns:a16="http://schemas.microsoft.com/office/drawing/2014/main" xmlns="" id="{3DEF0ED0-F65A-422A-9741-9D691B2DD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822" y="6015019"/>
            <a:ext cx="675108" cy="91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C5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xmlns="" id="{FBD957A7-4804-484F-8D0A-CFCE7BA9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022" y="4736650"/>
            <a:ext cx="4727464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+mj-lt"/>
                <a:cs typeface="+mj-cs"/>
              </a:rPr>
              <a:t>Swedish </a:t>
            </a:r>
            <a:r>
              <a:rPr lang="en-US" sz="4400" dirty="0" err="1">
                <a:solidFill>
                  <a:srgbClr val="FFFFFF"/>
                </a:solidFill>
                <a:latin typeface="+mj-lt"/>
                <a:cs typeface="+mj-cs"/>
              </a:rPr>
              <a:t>Windpower</a:t>
            </a:r>
            <a:r>
              <a:rPr lang="en-US" sz="4400" dirty="0">
                <a:solidFill>
                  <a:srgbClr val="FFFFFF"/>
                </a:solidFill>
                <a:latin typeface="+mj-lt"/>
                <a:cs typeface="+mj-cs"/>
              </a:rPr>
              <a:t> Cooperative</a:t>
            </a:r>
          </a:p>
        </p:txBody>
      </p:sp>
      <p:pic>
        <p:nvPicPr>
          <p:cNvPr id="8" name="Platshållare för innehåll 4">
            <a:extLst>
              <a:ext uri="{FF2B5EF4-FFF2-40B4-BE49-F238E27FC236}">
                <a16:creationId xmlns:a16="http://schemas.microsoft.com/office/drawing/2014/main" xmlns="" id="{E31E8EBF-598E-4B2B-8117-7E2AE50CF9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49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DC3628FD-1600-44FD-B35A-09AA8B28B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10 </a:t>
            </a:r>
            <a:r>
              <a:rPr lang="sv-SE" sz="2000" dirty="0" err="1">
                <a:solidFill>
                  <a:srgbClr val="FFFFFF"/>
                </a:solidFill>
                <a:latin typeface="+mn-lt"/>
                <a:cs typeface="+mn-cs"/>
              </a:rPr>
              <a:t>windpower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 plants </a:t>
            </a:r>
            <a:r>
              <a:rPr lang="sv-SE" sz="2000" dirty="0" err="1">
                <a:solidFill>
                  <a:srgbClr val="FFFFFF"/>
                </a:solidFill>
                <a:latin typeface="+mn-lt"/>
                <a:cs typeface="+mn-cs"/>
              </a:rPr>
              <a:t>owned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 by SVEF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Members buy shares </a:t>
            </a: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of 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1000 kWh </a:t>
            </a: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to become a member 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of SVEF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SVEF sells all produced electricity and buys back as much as members </a:t>
            </a: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use</a:t>
            </a:r>
            <a:endParaRPr lang="sv-SE" sz="2000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rgbClr val="FFFFFF"/>
                </a:solidFill>
                <a:latin typeface="+mn-lt"/>
                <a:cs typeface="+mn-cs"/>
              </a:rPr>
              <a:t>Cooperate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sv-SE" sz="2000" dirty="0" err="1">
                <a:solidFill>
                  <a:srgbClr val="FFFFFF"/>
                </a:solidFill>
                <a:latin typeface="+mn-lt"/>
                <a:cs typeface="+mn-cs"/>
              </a:rPr>
              <a:t>with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 an </a:t>
            </a:r>
            <a:r>
              <a:rPr lang="sv-SE" sz="2000" dirty="0" err="1">
                <a:solidFill>
                  <a:srgbClr val="FFFFFF"/>
                </a:solidFill>
                <a:latin typeface="+mn-lt"/>
                <a:cs typeface="+mn-cs"/>
              </a:rPr>
              <a:t>electricity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sv-SE" sz="2000" dirty="0" err="1">
                <a:solidFill>
                  <a:srgbClr val="FFFFFF"/>
                </a:solidFill>
                <a:latin typeface="+mn-lt"/>
                <a:cs typeface="+mn-cs"/>
              </a:rPr>
              <a:t>company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. Members can buy electricity </a:t>
            </a: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at 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a cheaper price from that company equivalent to their shares, remaining </a:t>
            </a: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at </a:t>
            </a: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”normal” price.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xmlns="" id="{E861F22A-D871-43E9-A9C3-210A963A8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4" y="4982604"/>
            <a:ext cx="1527000" cy="10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23088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4000" b="1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Project Partners</a:t>
            </a:r>
          </a:p>
          <a:p>
            <a:pPr algn="ctr" defTabSz="457200">
              <a:defRPr/>
            </a:pPr>
            <a:r>
              <a:rPr lang="en-GB" b="1" baseline="30000" dirty="0">
                <a:solidFill>
                  <a:prstClr val="white"/>
                </a:solidFill>
                <a:latin typeface="Calibri" panose="020F0502020204030204"/>
              </a:rPr>
              <a:t>Centria University of Applied Sciences (Lead Partner) (FIN), </a:t>
            </a:r>
            <a:r>
              <a:rPr lang="en-GB" b="1" baseline="30000" dirty="0" err="1">
                <a:solidFill>
                  <a:prstClr val="white"/>
                </a:solidFill>
                <a:latin typeface="Calibri" panose="020F0502020204030204"/>
              </a:rPr>
              <a:t>Lohtaja</a:t>
            </a:r>
            <a:r>
              <a:rPr lang="en-GB" b="1" baseline="30000" dirty="0">
                <a:solidFill>
                  <a:prstClr val="white"/>
                </a:solidFill>
                <a:latin typeface="Calibri" panose="020F0502020204030204"/>
              </a:rPr>
              <a:t> Energy Cooperative (FIN), </a:t>
            </a:r>
            <a:br>
              <a:rPr lang="en-GB" b="1" baseline="300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GB" b="1" baseline="30000" dirty="0">
                <a:solidFill>
                  <a:prstClr val="white"/>
                </a:solidFill>
                <a:latin typeface="Calibri" panose="020F0502020204030204"/>
              </a:rPr>
              <a:t>Western Development Commission (IRL), The Gaeltacht Authority (IRL), </a:t>
            </a:r>
            <a:r>
              <a:rPr lang="en-GB" b="1" baseline="30000" dirty="0" err="1">
                <a:solidFill>
                  <a:prstClr val="white"/>
                </a:solidFill>
                <a:latin typeface="Calibri" panose="020F0502020204030204"/>
              </a:rPr>
              <a:t>Luleå</a:t>
            </a:r>
            <a:r>
              <a:rPr lang="en-GB" b="1" baseline="30000" dirty="0">
                <a:solidFill>
                  <a:prstClr val="white"/>
                </a:solidFill>
                <a:latin typeface="Calibri" panose="020F0502020204030204"/>
              </a:rPr>
              <a:t> University of Technology (SWE), </a:t>
            </a:r>
            <a:br>
              <a:rPr lang="en-GB" b="1" baseline="300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GB" b="1" baseline="30000" dirty="0" err="1">
                <a:solidFill>
                  <a:prstClr val="white"/>
                </a:solidFill>
                <a:latin typeface="Calibri" panose="020F0502020204030204"/>
              </a:rPr>
              <a:t>Jokkmokk</a:t>
            </a:r>
            <a:r>
              <a:rPr lang="en-GB" b="1" baseline="30000" dirty="0">
                <a:solidFill>
                  <a:prstClr val="white"/>
                </a:solidFill>
                <a:latin typeface="Calibri" panose="020F0502020204030204"/>
              </a:rPr>
              <a:t> Community (SWE), Arctic University of Norway (NOR), Renewable Energies Agency (GER)</a:t>
            </a:r>
          </a:p>
          <a:p>
            <a:pPr algn="ctr" defTabSz="457200">
              <a:defRPr/>
            </a:pPr>
            <a:endParaRPr lang="en-GB" sz="1400" b="1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endParaRPr lang="fi-FI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45956" y="2907323"/>
            <a:ext cx="11083336" cy="3624629"/>
          </a:xfrm>
        </p:spPr>
        <p:txBody>
          <a:bodyPr/>
          <a:lstStyle/>
          <a:p>
            <a:pPr algn="ctr"/>
            <a:endParaRPr lang="en-US" sz="1100" b="1" dirty="0" smtClean="0"/>
          </a:p>
          <a:p>
            <a:pPr algn="ctr"/>
            <a:r>
              <a:rPr lang="en-US" sz="3600" b="1" dirty="0" smtClean="0"/>
              <a:t>18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October 2018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Dr Orla Nic Suibhne</a:t>
            </a:r>
          </a:p>
          <a:p>
            <a:pPr algn="ctr"/>
            <a:r>
              <a:rPr lang="en-US" sz="3600" b="1" dirty="0" smtClean="0"/>
              <a:t>Western Development Commission</a:t>
            </a:r>
          </a:p>
          <a:p>
            <a:pPr algn="ctr"/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7663" y="837434"/>
            <a:ext cx="11083336" cy="1835428"/>
          </a:xfrm>
        </p:spPr>
        <p:txBody>
          <a:bodyPr/>
          <a:lstStyle/>
          <a:p>
            <a:pPr algn="ctr"/>
            <a:r>
              <a:rPr lang="en-IE" sz="4000" dirty="0" smtClean="0"/>
              <a:t>Energy Cooperatives in Europe: Examples from the LECo Project Partners</a:t>
            </a:r>
            <a:endParaRPr lang="en-IE" sz="4000" dirty="0"/>
          </a:p>
        </p:txBody>
      </p:sp>
      <p:pic>
        <p:nvPicPr>
          <p:cNvPr id="1026" name="Picture 2" descr="S:\Regional Development\GREBE\Work Package 2\LOGOs etc\Partner Logos\WDC\WD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3" y="5755686"/>
            <a:ext cx="3047999" cy="92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4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49" y="149226"/>
            <a:ext cx="11491384" cy="1216025"/>
          </a:xfrm>
        </p:spPr>
        <p:txBody>
          <a:bodyPr/>
          <a:lstStyle/>
          <a:p>
            <a:pPr eaLnBrk="1" hangingPunct="1"/>
            <a:r>
              <a:rPr lang="en-IE" altLang="en-US" b="1" dirty="0" smtClean="0">
                <a:solidFill>
                  <a:schemeClr val="bg1"/>
                </a:solidFill>
              </a:rPr>
              <a:t>Western Development Commission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3284" y="1844675"/>
            <a:ext cx="7682685" cy="4824412"/>
          </a:xfrm>
        </p:spPr>
        <p:txBody>
          <a:bodyPr/>
          <a:lstStyle/>
          <a:p>
            <a:r>
              <a:rPr lang="en-IE" altLang="en-US" sz="2400" b="0" dirty="0" smtClean="0">
                <a:solidFill>
                  <a:schemeClr val="bg1"/>
                </a:solidFill>
              </a:rPr>
              <a:t>State agency who are adapting </a:t>
            </a:r>
            <a:r>
              <a:rPr lang="en-IE" altLang="en-US" sz="2400" dirty="0" smtClean="0">
                <a:solidFill>
                  <a:schemeClr val="bg1"/>
                </a:solidFill>
              </a:rPr>
              <a:t>&amp; l</a:t>
            </a:r>
            <a:r>
              <a:rPr lang="en-IE" altLang="en-US" sz="2400" b="0" dirty="0" smtClean="0">
                <a:solidFill>
                  <a:schemeClr val="bg1"/>
                </a:solidFill>
              </a:rPr>
              <a:t>eading change</a:t>
            </a:r>
          </a:p>
          <a:p>
            <a:pPr>
              <a:defRPr/>
            </a:pPr>
            <a:r>
              <a:rPr lang="en-IE" sz="2400" dirty="0">
                <a:solidFill>
                  <a:schemeClr val="bg1"/>
                </a:solidFill>
              </a:rPr>
              <a:t>Today the WDC is working with regional, national and international partners to enable job and enterprise growth in the Western </a:t>
            </a:r>
            <a:r>
              <a:rPr lang="en-IE" sz="2400" dirty="0" smtClean="0">
                <a:solidFill>
                  <a:schemeClr val="bg1"/>
                </a:solidFill>
              </a:rPr>
              <a:t>Region</a:t>
            </a:r>
          </a:p>
          <a:p>
            <a:pPr>
              <a:defRPr/>
            </a:pPr>
            <a:endParaRPr lang="en-IE" sz="24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IE" dirty="0">
                <a:solidFill>
                  <a:schemeClr val="bg1"/>
                </a:solidFill>
              </a:rPr>
              <a:t>Renewable </a:t>
            </a:r>
            <a:r>
              <a:rPr lang="en-IE" dirty="0" smtClean="0">
                <a:solidFill>
                  <a:schemeClr val="bg1"/>
                </a:solidFill>
              </a:rPr>
              <a:t>energy research</a:t>
            </a:r>
            <a:endParaRPr lang="en-IE" altLang="en-US" sz="2000" dirty="0"/>
          </a:p>
          <a:p>
            <a:pPr lvl="1">
              <a:defRPr/>
            </a:pPr>
            <a:r>
              <a:rPr lang="en-IE" dirty="0" smtClean="0">
                <a:solidFill>
                  <a:schemeClr val="bg1"/>
                </a:solidFill>
              </a:rPr>
              <a:t>Access </a:t>
            </a:r>
            <a:r>
              <a:rPr lang="en-IE" dirty="0">
                <a:solidFill>
                  <a:schemeClr val="bg1"/>
                </a:solidFill>
              </a:rPr>
              <a:t>to </a:t>
            </a:r>
            <a:r>
              <a:rPr lang="en-IE" dirty="0" smtClean="0">
                <a:solidFill>
                  <a:schemeClr val="bg1"/>
                </a:solidFill>
              </a:rPr>
              <a:t>finance: Western Investment Fund        </a:t>
            </a:r>
            <a:endParaRPr lang="en-IE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IE" dirty="0">
                <a:solidFill>
                  <a:schemeClr val="bg1"/>
                </a:solidFill>
              </a:rPr>
              <a:t>Insight and </a:t>
            </a:r>
            <a:r>
              <a:rPr lang="en-IE" dirty="0" smtClean="0">
                <a:solidFill>
                  <a:schemeClr val="bg1"/>
                </a:solidFill>
              </a:rPr>
              <a:t>analysis: Policy Team</a:t>
            </a:r>
            <a:endParaRPr lang="en-IE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IE" dirty="0">
                <a:solidFill>
                  <a:schemeClr val="bg1"/>
                </a:solidFill>
              </a:rPr>
              <a:t>Regional </a:t>
            </a:r>
            <a:r>
              <a:rPr lang="en-IE" dirty="0" smtClean="0">
                <a:solidFill>
                  <a:schemeClr val="bg1"/>
                </a:solidFill>
              </a:rPr>
              <a:t>Development Team</a:t>
            </a:r>
          </a:p>
          <a:p>
            <a:pPr lvl="1"/>
            <a:r>
              <a:rPr lang="en-IE" dirty="0">
                <a:solidFill>
                  <a:schemeClr val="bg1"/>
                </a:solidFill>
              </a:rPr>
              <a:t>Creative </a:t>
            </a:r>
            <a:r>
              <a:rPr lang="en-IE" dirty="0" smtClean="0">
                <a:solidFill>
                  <a:schemeClr val="bg1"/>
                </a:solidFill>
              </a:rPr>
              <a:t>economy projects</a:t>
            </a:r>
            <a:endParaRPr lang="en-IE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IE" altLang="en-US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" y="885825"/>
            <a:ext cx="12168716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4" descr="county-map-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7"/>
          <a:stretch>
            <a:fillRect/>
          </a:stretch>
        </p:blipFill>
        <p:spPr bwMode="auto">
          <a:xfrm>
            <a:off x="6518032" y="1844675"/>
            <a:ext cx="5851769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6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468924"/>
            <a:ext cx="11491384" cy="832338"/>
          </a:xfrm>
        </p:spPr>
        <p:txBody>
          <a:bodyPr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WDC: LECo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734" y="1455739"/>
            <a:ext cx="11510433" cy="5308477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Local Energy Communities (LECo) - </a:t>
            </a:r>
            <a:r>
              <a:rPr lang="en-IE" dirty="0" smtClean="0">
                <a:solidFill>
                  <a:schemeClr val="bg1"/>
                </a:solidFill>
                <a:hlinkClick r:id="rId2"/>
              </a:rPr>
              <a:t>http://leco.interreg-npa.eu/</a:t>
            </a:r>
            <a:endParaRPr lang="en-IE" dirty="0" smtClean="0">
              <a:solidFill>
                <a:schemeClr val="bg1"/>
              </a:solidFill>
            </a:endParaRPr>
          </a:p>
          <a:p>
            <a:r>
              <a:rPr lang="en-IE" dirty="0" smtClean="0">
                <a:solidFill>
                  <a:schemeClr val="bg1"/>
                </a:solidFill>
              </a:rPr>
              <a:t>NPA 3-year project which commenced in August 2017, budget €1.9m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Based on community energy &amp; development of sustainable energy communities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Lead partner is Centria University of Applied Science in Finland</a:t>
            </a:r>
          </a:p>
          <a:p>
            <a:r>
              <a:rPr lang="en-IE" dirty="0" smtClean="0">
                <a:solidFill>
                  <a:schemeClr val="bg1"/>
                </a:solidFill>
              </a:rPr>
              <a:t>Partners in Germany, Norway, Finland, Sweden and Ireland</a:t>
            </a:r>
          </a:p>
          <a:p>
            <a:r>
              <a:rPr lang="en-IE" dirty="0">
                <a:solidFill>
                  <a:schemeClr val="bg1"/>
                </a:solidFill>
              </a:rPr>
              <a:t>T</a:t>
            </a:r>
            <a:r>
              <a:rPr lang="en-IE" dirty="0" smtClean="0">
                <a:solidFill>
                  <a:schemeClr val="bg1"/>
                </a:solidFill>
              </a:rPr>
              <a:t>he Local Energy Communities </a:t>
            </a:r>
            <a:r>
              <a:rPr lang="en-IE" dirty="0">
                <a:solidFill>
                  <a:schemeClr val="bg1"/>
                </a:solidFill>
              </a:rPr>
              <a:t>(LECo) </a:t>
            </a:r>
            <a:r>
              <a:rPr lang="en-IE" dirty="0" smtClean="0">
                <a:solidFill>
                  <a:schemeClr val="bg1"/>
                </a:solidFill>
              </a:rPr>
              <a:t>will be based either </a:t>
            </a:r>
            <a:r>
              <a:rPr lang="en-IE" dirty="0">
                <a:solidFill>
                  <a:schemeClr val="bg1"/>
                </a:solidFill>
              </a:rPr>
              <a:t>as municipal </a:t>
            </a:r>
            <a:r>
              <a:rPr lang="en-IE" dirty="0" smtClean="0">
                <a:solidFill>
                  <a:schemeClr val="bg1"/>
                </a:solidFill>
              </a:rPr>
              <a:t>enterprises </a:t>
            </a:r>
            <a:r>
              <a:rPr lang="en-IE" dirty="0">
                <a:solidFill>
                  <a:schemeClr val="bg1"/>
                </a:solidFill>
              </a:rPr>
              <a:t>or as a cooperative</a:t>
            </a:r>
            <a:r>
              <a:rPr lang="en-IE" dirty="0" smtClean="0">
                <a:solidFill>
                  <a:schemeClr val="bg1"/>
                </a:solidFill>
              </a:rPr>
              <a:t>.</a:t>
            </a: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sz="2200" dirty="0"/>
          </a:p>
        </p:txBody>
      </p:sp>
    </p:spTree>
    <p:extLst>
      <p:ext uri="{BB962C8B-B14F-4D97-AF65-F5344CB8AC3E}">
        <p14:creationId xmlns:p14="http://schemas.microsoft.com/office/powerpoint/2010/main" val="405003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45956" y="1066801"/>
            <a:ext cx="11083336" cy="546515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PESTLE analysis to Identify the barriers to community energy projects (Complete)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Report on Best Practice Legal Framework  / Ownership for Community </a:t>
            </a:r>
            <a:r>
              <a:rPr lang="en-US" sz="2600" dirty="0" smtClean="0"/>
              <a:t>Energy (In progress)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Report on Financing of Community Energy </a:t>
            </a:r>
            <a:r>
              <a:rPr lang="en-US" sz="2600" dirty="0" smtClean="0"/>
              <a:t>Projects (In progress</a:t>
            </a:r>
            <a:r>
              <a:rPr lang="en-IE" sz="2600" dirty="0" smtClean="0"/>
              <a:t>)</a:t>
            </a:r>
            <a:endParaRPr lang="en-US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Energy Village Feasibility Studies (6 in total in Ireland)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Preparation of Factsheets &amp; Best Practice Case Studies (2019)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Study Tour to Germany: November 2018 (40 community members)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Online training platform (Going Live 2019)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Energy Efficiency Training Webinars ( Going Live 2019)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6100" y="346075"/>
            <a:ext cx="11082867" cy="85883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dirty="0" smtClean="0"/>
              <a:t>LECo – WDC activities</a:t>
            </a:r>
            <a:br>
              <a:rPr lang="en-US" sz="2800" dirty="0" smtClean="0"/>
            </a:br>
            <a:r>
              <a:rPr lang="en-IE" sz="2800" dirty="0"/>
              <a:t/>
            </a:r>
            <a:br>
              <a:rPr lang="en-IE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61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45956" y="2907323"/>
            <a:ext cx="11083336" cy="3624629"/>
          </a:xfrm>
        </p:spPr>
        <p:txBody>
          <a:bodyPr/>
          <a:lstStyle/>
          <a:p>
            <a:pPr algn="ctr"/>
            <a:endParaRPr lang="en-US" sz="1100" b="1" dirty="0" smtClean="0"/>
          </a:p>
          <a:p>
            <a:pPr algn="ctr"/>
            <a:r>
              <a:rPr lang="en-US" sz="7200" b="1" dirty="0" smtClean="0"/>
              <a:t>GERMANY</a:t>
            </a:r>
          </a:p>
          <a:p>
            <a:pPr algn="ctr"/>
            <a:endParaRPr lang="en-US" sz="3600" dirty="0"/>
          </a:p>
        </p:txBody>
      </p:sp>
      <p:pic>
        <p:nvPicPr>
          <p:cNvPr id="1026" name="Picture 2" descr="S:\Regional Development\GREBE\Work Package 2\LOGOs etc\Partner Logos\WDC\WD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3" y="5755686"/>
            <a:ext cx="3047999" cy="92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55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D4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A0C0312-CB5F-4DA7-84E0-BD99BE2C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latin typeface="+mj-lt"/>
                <a:cs typeface="+mj-cs"/>
              </a:rPr>
              <a:t>Energy  cooperatives in Germany</a:t>
            </a:r>
            <a:endParaRPr lang="en-US" sz="44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3D9121D3-5694-41D5-8EBC-EEAFB5275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4519" y="701770"/>
            <a:ext cx="3638425" cy="69447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855 Energy Cooperatives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 financed through German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 cooperative banks since 2006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Involves 183,000 inhabitants 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as members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Members own €682m capital 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shares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A</a:t>
            </a: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verage share of €3,729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+mn-lt"/>
                <a:cs typeface="+mn-cs"/>
              </a:rPr>
              <a:t>C</a:t>
            </a: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arried out total investment of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€2.5bn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11" name="Bildobjekt 10" descr="En bild som visar vektorgrafik&#10;&#10;Beskrivning genererad med hög exakthet">
            <a:extLst>
              <a:ext uri="{FF2B5EF4-FFF2-40B4-BE49-F238E27FC236}">
                <a16:creationId xmlns:a16="http://schemas.microsoft.com/office/drawing/2014/main" xmlns="" id="{3DEF0ED0-F65A-422A-9741-9D691B2DD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822" y="6015019"/>
            <a:ext cx="675108" cy="9177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5" y="407553"/>
            <a:ext cx="7058307" cy="408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5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F6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xmlns="" id="{3A0C0312-CB5F-4DA7-84E0-BD99BE2C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latin typeface="+mj-lt"/>
                <a:cs typeface="+mj-cs"/>
              </a:rPr>
              <a:t>Business Fields</a:t>
            </a:r>
            <a:endParaRPr lang="en-US" sz="44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3D9121D3-5694-41D5-8EBC-EEAFB5275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61124" y="945004"/>
            <a:ext cx="3638425" cy="53909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-342900">
              <a:buFont typeface="+mj-lt"/>
              <a:buAutoNum type="arabicPeriod"/>
            </a:pPr>
            <a:r>
              <a:rPr lang="sv-SE" sz="1200" dirty="0" smtClean="0">
                <a:solidFill>
                  <a:srgbClr val="FFFFFF"/>
                </a:solidFill>
                <a:latin typeface="+mn-lt"/>
                <a:cs typeface="+mn-cs"/>
              </a:rPr>
              <a:t>PV – Energy Production</a:t>
            </a:r>
          </a:p>
          <a:p>
            <a:pPr marL="114300" indent="-342900">
              <a:buFont typeface="+mj-lt"/>
              <a:buAutoNum type="arabicPeriod"/>
            </a:pPr>
            <a:r>
              <a:rPr lang="sv-SE" sz="1200" dirty="0" smtClean="0">
                <a:solidFill>
                  <a:srgbClr val="FFFFFF"/>
                </a:solidFill>
                <a:latin typeface="+mn-lt"/>
                <a:cs typeface="+mn-cs"/>
              </a:rPr>
              <a:t>Wind- Energy Production</a:t>
            </a:r>
          </a:p>
          <a:p>
            <a:pPr marL="114300" indent="-342900">
              <a:buFont typeface="+mj-lt"/>
              <a:buAutoNum type="arabicPeriod"/>
            </a:pPr>
            <a:r>
              <a:rPr lang="sv-SE" sz="1200" dirty="0" smtClean="0">
                <a:solidFill>
                  <a:srgbClr val="FFFFFF"/>
                </a:solidFill>
                <a:latin typeface="+mn-lt"/>
                <a:cs typeface="+mn-cs"/>
              </a:rPr>
              <a:t>Biogas Energy Production</a:t>
            </a:r>
          </a:p>
          <a:p>
            <a:pPr marL="114300" indent="-342900">
              <a:buFont typeface="+mj-lt"/>
              <a:buAutoNum type="arabicPeriod"/>
            </a:pPr>
            <a:r>
              <a:rPr lang="sv-SE" sz="1200" dirty="0" smtClean="0">
                <a:solidFill>
                  <a:srgbClr val="FFFFFF"/>
                </a:solidFill>
                <a:latin typeface="+mn-lt"/>
                <a:cs typeface="+mn-cs"/>
              </a:rPr>
              <a:t>Biomass (Wood) Energy Production</a:t>
            </a:r>
          </a:p>
          <a:p>
            <a:pPr marL="114300" indent="-342900">
              <a:buFont typeface="+mj-lt"/>
              <a:buAutoNum type="arabicPeriod"/>
            </a:pPr>
            <a:r>
              <a:rPr lang="sv-SE" sz="1200" dirty="0" smtClean="0">
                <a:solidFill>
                  <a:srgbClr val="FFFFFF"/>
                </a:solidFill>
                <a:latin typeface="+mn-lt"/>
                <a:cs typeface="+mn-cs"/>
              </a:rPr>
              <a:t>Other Energy Production (CHP, </a:t>
            </a:r>
            <a:br>
              <a:rPr lang="sv-SE" sz="12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1200" dirty="0" smtClean="0">
                <a:solidFill>
                  <a:srgbClr val="FFFFFF"/>
                </a:solidFill>
                <a:latin typeface="+mn-lt"/>
                <a:cs typeface="+mn-cs"/>
              </a:rPr>
              <a:t>       Geothermal, Water)</a:t>
            </a:r>
          </a:p>
          <a:p>
            <a:pPr marL="114300" indent="-342900">
              <a:buFont typeface="+mj-lt"/>
              <a:buAutoNum type="arabicPeriod"/>
            </a:pPr>
            <a:r>
              <a:rPr lang="sv-SE" sz="1200" dirty="0" smtClean="0">
                <a:solidFill>
                  <a:srgbClr val="FFFFFF"/>
                </a:solidFill>
                <a:latin typeface="+mn-lt"/>
                <a:cs typeface="+mn-cs"/>
              </a:rPr>
              <a:t>Heat Distrution by local DH grid</a:t>
            </a:r>
          </a:p>
          <a:p>
            <a:pPr marL="114300" indent="-342900">
              <a:buFont typeface="+mj-lt"/>
              <a:buAutoNum type="arabicPeriod"/>
            </a:pPr>
            <a:r>
              <a:rPr lang="sv-SE" sz="1200" dirty="0" smtClean="0">
                <a:solidFill>
                  <a:srgbClr val="FFFFFF"/>
                </a:solidFill>
                <a:latin typeface="+mn-lt"/>
                <a:cs typeface="+mn-cs"/>
              </a:rPr>
              <a:t>Energy Storage</a:t>
            </a:r>
          </a:p>
          <a:p>
            <a:pPr marL="114300" indent="-342900">
              <a:buFont typeface="+mj-lt"/>
              <a:buAutoNum type="arabicPeriod"/>
            </a:pPr>
            <a:r>
              <a:rPr lang="sv-SE" sz="1200" dirty="0" smtClean="0">
                <a:solidFill>
                  <a:srgbClr val="FFFFFF"/>
                </a:solidFill>
                <a:latin typeface="+mn-lt"/>
                <a:cs typeface="+mn-cs"/>
              </a:rPr>
              <a:t>Sales of grid services and products</a:t>
            </a:r>
          </a:p>
          <a:p>
            <a:pPr marL="114300" indent="-342900">
              <a:buFont typeface="+mj-lt"/>
              <a:buAutoNum type="arabicPeriod"/>
            </a:pPr>
            <a:r>
              <a:rPr lang="sv-SE" sz="1200" dirty="0" smtClean="0">
                <a:solidFill>
                  <a:srgbClr val="FFFFFF"/>
                </a:solidFill>
                <a:latin typeface="+mn-lt"/>
                <a:cs typeface="+mn-cs"/>
              </a:rPr>
              <a:t>Energy Consultancy and Contracting</a:t>
            </a:r>
          </a:p>
          <a:p>
            <a:pPr marL="114300" indent="-342900">
              <a:buFont typeface="+mj-lt"/>
              <a:buAutoNum type="arabicPeriod"/>
            </a:pPr>
            <a:r>
              <a:rPr lang="sv-SE" sz="1200" dirty="0" smtClean="0">
                <a:solidFill>
                  <a:srgbClr val="FFFFFF"/>
                </a:solidFill>
                <a:latin typeface="+mn-lt"/>
                <a:cs typeface="+mn-cs"/>
              </a:rPr>
              <a:t>E- mobility</a:t>
            </a:r>
          </a:p>
          <a:p>
            <a:pPr marL="114300" indent="-342900">
              <a:buFont typeface="+mj-lt"/>
              <a:buAutoNum type="arabicPeriod"/>
            </a:pPr>
            <a:r>
              <a:rPr lang="sv-SE" sz="1200" dirty="0" smtClean="0">
                <a:solidFill>
                  <a:srgbClr val="FFFFFF"/>
                </a:solidFill>
                <a:latin typeface="+mn-lt"/>
                <a:cs typeface="+mn-cs"/>
              </a:rPr>
              <a:t>Energy efficiency</a:t>
            </a:r>
          </a:p>
          <a:p>
            <a:pPr marL="114300" indent="-342900">
              <a:buFont typeface="+mj-lt"/>
              <a:buAutoNum type="arabicPeriod"/>
            </a:pPr>
            <a:endParaRPr lang="sv-SE" sz="1200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r>
              <a:rPr lang="sv-SE" sz="1200" dirty="0" smtClean="0">
                <a:solidFill>
                  <a:srgbClr val="FFFFFF"/>
                </a:solidFill>
                <a:latin typeface="+mn-lt"/>
                <a:cs typeface="+mn-cs"/>
              </a:rPr>
              <a:t>Percentages are in relation to all 855 Energy Cooperatives. They cannot be summed up since various Cooperatives are active in different business fields.</a:t>
            </a:r>
            <a:endParaRPr lang="sv-SE" sz="1200" dirty="0">
              <a:solidFill>
                <a:srgbClr val="FFFFFF"/>
              </a:solidFill>
              <a:latin typeface="+mn-lt"/>
              <a:cs typeface="+mn-cs"/>
            </a:endParaRPr>
          </a:p>
          <a:p>
            <a:r>
              <a:rPr lang="sv-SE" sz="1200" dirty="0" smtClean="0">
                <a:solidFill>
                  <a:srgbClr val="FFFFFF"/>
                </a:solidFill>
                <a:latin typeface="+mn-lt"/>
                <a:cs typeface="+mn-cs"/>
              </a:rPr>
              <a:t>Lions Share is Energy production with PV modules due to a profitable system of feed- in tarifs until 2014. This business modell is guaranteed for 20 years after investment. After change of the Renewable Energies Act the founding of Energy Cooeratives decreased dramatically.</a:t>
            </a:r>
          </a:p>
          <a:p>
            <a:endParaRPr lang="sv-SE" sz="1400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endParaRPr lang="en-US" sz="8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xmlns="" id="{9BCAEE81-A212-455F-9042-07D57674C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6" y="312498"/>
            <a:ext cx="7037191" cy="381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73939" y="3967999"/>
            <a:ext cx="23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75865" y="397261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058491" y="39905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686348" y="39905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856699" y="39905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259584" y="397261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439989" y="399150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7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065302" y="39821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733804" y="398219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9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194744" y="3963405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6801540" y="39679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11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C5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xmlns="" id="{FBD957A7-4804-484F-8D0A-CFCE7BA9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869" y="4741528"/>
            <a:ext cx="4727464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latin typeface="+mj-lt"/>
                <a:cs typeface="+mj-cs"/>
              </a:rPr>
              <a:t>Business Case of a PV - Cooperative</a:t>
            </a:r>
            <a:endParaRPr lang="en-US" sz="44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DC3628FD-1600-44FD-B35A-09AA8B28B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90091" y="701770"/>
            <a:ext cx="3424739" cy="5333269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sv-SE" sz="2000" dirty="0" smtClean="0">
              <a:solidFill>
                <a:srgbClr val="FFFFFF"/>
              </a:solidFill>
              <a:latin typeface="+mn-lt"/>
              <a:cs typeface="+mn-cs"/>
            </a:endParaRPr>
          </a:p>
          <a:p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”Bürgersolarkraftwerk Ritterhude”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</a:t>
            </a:r>
            <a:r>
              <a:rPr lang="sv-SE" sz="1600" dirty="0" smtClean="0">
                <a:solidFill>
                  <a:srgbClr val="FFFFFF"/>
                </a:solidFill>
                <a:latin typeface="+mn-lt"/>
                <a:cs typeface="+mn-cs"/>
              </a:rPr>
              <a:t>(Citizen Solar Power Plant Ritterhude</a:t>
            </a: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)</a:t>
            </a:r>
            <a:endParaRPr lang="sv-SE" sz="2000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Municipality offers roof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 surface of public building 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 (in this case public school)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Municipality sells shares to 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local citizens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Local utility buys power with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subsidized prices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Utility resells it to national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system and receives guaranteed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price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Municipality owns part of 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modules to cover energy 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consumption for school house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and saves money due to lower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price for electricity by own 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production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Capacity of this plant: </a:t>
            </a:r>
            <a:b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</a:br>
            <a:r>
              <a:rPr lang="sv-SE" sz="2000" dirty="0" smtClean="0">
                <a:solidFill>
                  <a:srgbClr val="FFFFFF"/>
                </a:solidFill>
                <a:latin typeface="+mn-lt"/>
                <a:cs typeface="+mn-cs"/>
              </a:rPr>
              <a:t>    64.4 kWp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sv-SE" sz="200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5" y="439420"/>
            <a:ext cx="7058307" cy="401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6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TRIA 201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ENTRIA 2017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552</Words>
  <Application>Microsoft Office PowerPoint</Application>
  <PresentationFormat>Custom</PresentationFormat>
  <Paragraphs>107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CENTRIA 2017</vt:lpstr>
      <vt:lpstr>1_CENTRIA 2017</vt:lpstr>
      <vt:lpstr>PowerPoint Presentation</vt:lpstr>
      <vt:lpstr>Energy Cooperatives in Europe: Examples from the LECo Project Partners</vt:lpstr>
      <vt:lpstr>Western Development Commission</vt:lpstr>
      <vt:lpstr>WDC: LECo</vt:lpstr>
      <vt:lpstr>LECo – WDC activities  </vt:lpstr>
      <vt:lpstr>PowerPoint Presentation</vt:lpstr>
      <vt:lpstr>Energy  cooperatives in Germany</vt:lpstr>
      <vt:lpstr>Business Fields</vt:lpstr>
      <vt:lpstr>Business Case of a PV - Cooperative</vt:lpstr>
      <vt:lpstr>PowerPoint Presentation</vt:lpstr>
      <vt:lpstr>Finland- Cooperatives  </vt:lpstr>
      <vt:lpstr>Finland- Lohtaja Cooperative (LECo partner)  </vt:lpstr>
      <vt:lpstr>PowerPoint Presentation</vt:lpstr>
      <vt:lpstr>PV cooperative Näversjön</vt:lpstr>
      <vt:lpstr>Swedish Windpower Cooperative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Silva Herrmann</dc:creator>
  <cp:lastModifiedBy>Orla Nic Suibhne</cp:lastModifiedBy>
  <cp:revision>140</cp:revision>
  <cp:lastPrinted>2018-10-05T14:39:40Z</cp:lastPrinted>
  <dcterms:created xsi:type="dcterms:W3CDTF">2015-11-13T11:45:59Z</dcterms:created>
  <dcterms:modified xsi:type="dcterms:W3CDTF">2018-10-15T08:15:10Z</dcterms:modified>
</cp:coreProperties>
</file>