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BB51-8C72-4AAE-85DA-18F3E6873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4A892-7E8F-4969-9137-78CF5B0E0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3DE6D-6561-4AA5-89F3-EA2B3D8C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EA1E-D1B5-4528-ADE8-D5D86D955C80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8DEAA-7188-45D4-81B5-BDC73B6B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8F99D-A5E2-4B34-BAAF-253A5109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05A1-5766-4549-9893-13C4EA666E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059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AEBE-31FA-4E34-8307-77CE2BB2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70A2F-3F0E-4F89-8673-3CA27446B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CE5D-6EB1-471F-9BFB-860D092C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EA1E-D1B5-4528-ADE8-D5D86D955C80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996E9-EDEA-4AA4-985C-653C85050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5475-BB62-4FC0-94CD-7CBE4CDF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05A1-5766-4549-9893-13C4EA666E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307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F6E15-9747-4804-AFCB-6442B3AE5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F31E7-68FC-4033-BBD6-96D089616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4C597-5886-433E-8464-747E3B8FA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EA1E-D1B5-4528-ADE8-D5D86D955C80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7BC73-E6CF-4060-A9CC-F97599DA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C34-CFB4-48A0-B723-185A6A18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05A1-5766-4549-9893-13C4EA666E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639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FA21-A680-40CB-866C-E1CB8B23A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57B9-F950-4BB4-A6EE-08017B26A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AAB48-416A-45E9-BBAF-FD12FA0E3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EA1E-D1B5-4528-ADE8-D5D86D955C80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F40E2-5CEA-4505-88DD-9CFDB435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73285-A91A-4D32-8B34-F746035C8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05A1-5766-4549-9893-13C4EA666E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950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4C91-486F-422E-AED9-603323C3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6CFC2-E5BC-40EA-B021-52EE32F75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B92AB-A00C-476F-855B-D99AABB0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EA1E-D1B5-4528-ADE8-D5D86D955C80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538E4-1B1E-4751-8366-49F95062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C5618-7CD7-4BF4-84C3-154B1945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05A1-5766-4549-9893-13C4EA666E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360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6833-BFE6-4C23-BA93-957F2E3A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37EB5-BCBE-4F77-95FE-E760C822A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A8717-5212-409D-A8FE-0349F9941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67F2E-A57A-46B2-B196-D9A8D832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EA1E-D1B5-4528-ADE8-D5D86D955C80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C02EC-4111-4376-B12F-807D3C2B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BD485-9EC7-4622-B380-2B43FA396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05A1-5766-4549-9893-13C4EA666E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986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C45-ECBB-44F3-B41F-7B1A468C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F2236-ECB5-4B2B-80D9-4601A5BB1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91A51-D848-436F-AD5F-5AD685286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E253F-DE37-45F1-A5CA-CA6E443D0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8CEC7-7B34-4FCE-9A5E-42C1D3735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232F3-DB55-405A-8DD7-19E5D68D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EA1E-D1B5-4528-ADE8-D5D86D955C80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2DB68-CB3C-44D0-A72E-BF1F2586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6A5E7-7F3A-420F-B209-B1440584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05A1-5766-4549-9893-13C4EA666E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852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5619-524C-432F-8068-A2025DB9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27F8C8-F22D-42A0-B5C4-9C509BE3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EA1E-D1B5-4528-ADE8-D5D86D955C80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F8B59-FAD4-439C-86C2-6CDDBDBD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2C46E-A2E8-46EE-B397-84CE284A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05A1-5766-4549-9893-13C4EA666E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554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8D5A9C-3F4E-43D0-827D-3A2CB1EB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EA1E-D1B5-4528-ADE8-D5D86D955C80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E8DA6-BAA7-4A2B-B100-127906F7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EFE3E-C29C-4470-8E52-4AB8CB5A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05A1-5766-4549-9893-13C4EA666E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463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523B-0814-42CE-8B26-85EBD77E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AFE66-DAA9-4B0E-B801-D381DF6AB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520DC-AA27-4812-97C0-30C59733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30C8B-DA95-44A4-9808-AB351B47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EA1E-D1B5-4528-ADE8-D5D86D955C80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B8356-E5D4-4A4D-9036-1D45518E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1B446-5F74-4461-AD4E-8A20292A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05A1-5766-4549-9893-13C4EA666E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01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73F9D-98DB-4147-8102-3CA4A0D7D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90CFC-3911-46F0-86D3-BD897E4A6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14A4E-4E2C-490B-900C-E8ABEA82C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12320-0E44-4091-B2DE-C74E9E745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EA1E-D1B5-4528-ADE8-D5D86D955C80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BF033-4122-461F-ADD9-E72549DF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9F125-E245-43E7-88AF-3556F964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05A1-5766-4549-9893-13C4EA666E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740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34FBC-45B2-4559-A7BB-E417CF87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6DC97-82C9-4256-87CC-E0272E010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2B381-0736-4DE2-A0CC-64FF1657F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EEA1E-D1B5-4528-ADE8-D5D86D955C80}" type="datetimeFigureOut">
              <a:rPr lang="en-IE" smtClean="0"/>
              <a:t>17/10/2018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6EF89-B4FA-461B-B64F-0C9A93DD7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FA47A-0559-4C69-9498-3D5E88357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205A1-5766-4549-9893-13C4EA666ED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84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6448EE-5BD0-47AE-A673-5697276B8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15" y="923926"/>
            <a:ext cx="9792170" cy="544689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9836278-4AD6-44FD-BFB2-2A9D3522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110" y="4107306"/>
            <a:ext cx="9144000" cy="1139252"/>
          </a:xfrm>
        </p:spPr>
        <p:txBody>
          <a:bodyPr/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Owning Your Community’s </a:t>
            </a:r>
          </a:p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Renewable Energy Opportunities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5D306-D559-42C3-BFB5-D1B6CC2B0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414172"/>
            <a:ext cx="9488774" cy="21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836278-4AD6-44FD-BFB2-2A9D3522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179" y="1306992"/>
            <a:ext cx="9144000" cy="596759"/>
          </a:xfrm>
        </p:spPr>
        <p:txBody>
          <a:bodyPr/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Community Led Projects</a:t>
            </a:r>
          </a:p>
          <a:p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5D306-D559-42C3-BFB5-D1B6CC2B0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414172"/>
            <a:ext cx="4031403" cy="89282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6F61098-B3F4-45E3-934A-64A6B44003C0}"/>
              </a:ext>
            </a:extLst>
          </p:cNvPr>
          <p:cNvSpPr txBox="1">
            <a:spLocks/>
          </p:cNvSpPr>
          <p:nvPr/>
        </p:nvSpPr>
        <p:spPr>
          <a:xfrm>
            <a:off x="1254179" y="2323357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Project is built and energised.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C53DA7B-8207-4DF8-826E-464DDDE513F2}"/>
              </a:ext>
            </a:extLst>
          </p:cNvPr>
          <p:cNvSpPr txBox="1">
            <a:spLocks/>
          </p:cNvSpPr>
          <p:nvPr/>
        </p:nvSpPr>
        <p:spPr>
          <a:xfrm>
            <a:off x="1254179" y="1808650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2800" dirty="0">
                <a:latin typeface="Aharoni" panose="02010803020104030203" pitchFamily="2" charset="-79"/>
                <a:cs typeface="Aharoni" panose="02010803020104030203" pitchFamily="2" charset="-79"/>
              </a:rPr>
              <a:t>Wider community shares offer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C95316-EF7A-46D2-A3A3-69DE8B64D138}"/>
              </a:ext>
            </a:extLst>
          </p:cNvPr>
          <p:cNvSpPr txBox="1">
            <a:spLocks/>
          </p:cNvSpPr>
          <p:nvPr/>
        </p:nvSpPr>
        <p:spPr>
          <a:xfrm>
            <a:off x="1254178" y="2794378"/>
            <a:ext cx="10048405" cy="87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Income generated by the project pays down bank debt, and delivers dividends to co-op members and investors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29654AC-2917-4909-ABCB-B5BEF55C4E36}"/>
              </a:ext>
            </a:extLst>
          </p:cNvPr>
          <p:cNvSpPr txBox="1">
            <a:spLocks/>
          </p:cNvSpPr>
          <p:nvPr/>
        </p:nvSpPr>
        <p:spPr>
          <a:xfrm>
            <a:off x="1254178" y="3728545"/>
            <a:ext cx="10318228" cy="64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Co-op should also run community benefit scheme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076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836278-4AD6-44FD-BFB2-2A9D3522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179" y="1306992"/>
            <a:ext cx="9144000" cy="596759"/>
          </a:xfrm>
        </p:spPr>
        <p:txBody>
          <a:bodyPr/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Developer Led Projects and Co-op Partnership</a:t>
            </a:r>
          </a:p>
          <a:p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5D306-D559-42C3-BFB5-D1B6CC2B0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414172"/>
            <a:ext cx="4031403" cy="89282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6F61098-B3F4-45E3-934A-64A6B44003C0}"/>
              </a:ext>
            </a:extLst>
          </p:cNvPr>
          <p:cNvSpPr txBox="1">
            <a:spLocks/>
          </p:cNvSpPr>
          <p:nvPr/>
        </p:nvSpPr>
        <p:spPr>
          <a:xfrm>
            <a:off x="1254179" y="3087854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Distributes community dividends openly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C53DA7B-8207-4DF8-826E-464DDDE513F2}"/>
              </a:ext>
            </a:extLst>
          </p:cNvPr>
          <p:cNvSpPr txBox="1">
            <a:spLocks/>
          </p:cNvSpPr>
          <p:nvPr/>
        </p:nvSpPr>
        <p:spPr>
          <a:xfrm>
            <a:off x="1254179" y="2498191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2800" dirty="0">
                <a:latin typeface="Aharoni" panose="02010803020104030203" pitchFamily="2" charset="-79"/>
                <a:cs typeface="Aharoni" panose="02010803020104030203" pitchFamily="2" charset="-79"/>
              </a:rPr>
              <a:t>Administers community share offer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EA8BA7-F1DF-47E8-B086-6F9AB3D5A465}"/>
              </a:ext>
            </a:extLst>
          </p:cNvPr>
          <p:cNvSpPr txBox="1">
            <a:spLocks/>
          </p:cNvSpPr>
          <p:nvPr/>
        </p:nvSpPr>
        <p:spPr>
          <a:xfrm>
            <a:off x="1254179" y="1952858"/>
            <a:ext cx="10663002" cy="632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Simpler negotiating procedures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C95316-EF7A-46D2-A3A3-69DE8B64D138}"/>
              </a:ext>
            </a:extLst>
          </p:cNvPr>
          <p:cNvSpPr txBox="1">
            <a:spLocks/>
          </p:cNvSpPr>
          <p:nvPr/>
        </p:nvSpPr>
        <p:spPr>
          <a:xfrm>
            <a:off x="1254177" y="3796520"/>
            <a:ext cx="10048405" cy="87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Can administer community benefit scheme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29654AC-2917-4909-ABCB-B5BEF55C4E36}"/>
              </a:ext>
            </a:extLst>
          </p:cNvPr>
          <p:cNvSpPr txBox="1">
            <a:spLocks/>
          </p:cNvSpPr>
          <p:nvPr/>
        </p:nvSpPr>
        <p:spPr>
          <a:xfrm>
            <a:off x="1254178" y="4478056"/>
            <a:ext cx="3346851" cy="64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CRO oversight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94E155C-BE79-4F98-80F8-FDC27DD62E59}"/>
              </a:ext>
            </a:extLst>
          </p:cNvPr>
          <p:cNvSpPr txBox="1">
            <a:spLocks/>
          </p:cNvSpPr>
          <p:nvPr/>
        </p:nvSpPr>
        <p:spPr>
          <a:xfrm>
            <a:off x="1254178" y="5057767"/>
            <a:ext cx="10048405" cy="64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ICOS and ECI Network Support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12C7211-21AF-40E2-AEDC-ACB6A22CF7A2}"/>
              </a:ext>
            </a:extLst>
          </p:cNvPr>
          <p:cNvSpPr txBox="1">
            <a:spLocks/>
          </p:cNvSpPr>
          <p:nvPr/>
        </p:nvSpPr>
        <p:spPr>
          <a:xfrm>
            <a:off x="1254177" y="5586677"/>
            <a:ext cx="10048405" cy="64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Well established governance structures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04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836278-4AD6-44FD-BFB2-2A9D3522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179" y="1306992"/>
            <a:ext cx="9144000" cy="596759"/>
          </a:xfrm>
        </p:spPr>
        <p:txBody>
          <a:bodyPr/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Community Co-ops advantages</a:t>
            </a:r>
          </a:p>
          <a:p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5D306-D559-42C3-BFB5-D1B6CC2B0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414172"/>
            <a:ext cx="4031403" cy="89282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6F61098-B3F4-45E3-934A-64A6B44003C0}"/>
              </a:ext>
            </a:extLst>
          </p:cNvPr>
          <p:cNvSpPr txBox="1">
            <a:spLocks/>
          </p:cNvSpPr>
          <p:nvPr/>
        </p:nvSpPr>
        <p:spPr>
          <a:xfrm>
            <a:off x="1254179" y="3087854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Membership open to community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C53DA7B-8207-4DF8-826E-464DDDE513F2}"/>
              </a:ext>
            </a:extLst>
          </p:cNvPr>
          <p:cNvSpPr txBox="1">
            <a:spLocks/>
          </p:cNvSpPr>
          <p:nvPr/>
        </p:nvSpPr>
        <p:spPr>
          <a:xfrm>
            <a:off x="1254179" y="2498191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2800" dirty="0">
                <a:latin typeface="Aharoni" panose="02010803020104030203" pitchFamily="2" charset="-79"/>
                <a:cs typeface="Aharoni" panose="02010803020104030203" pitchFamily="2" charset="-79"/>
              </a:rPr>
              <a:t>Clear Public Rules of Association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EA8BA7-F1DF-47E8-B086-6F9AB3D5A465}"/>
              </a:ext>
            </a:extLst>
          </p:cNvPr>
          <p:cNvSpPr txBox="1">
            <a:spLocks/>
          </p:cNvSpPr>
          <p:nvPr/>
        </p:nvSpPr>
        <p:spPr>
          <a:xfrm>
            <a:off x="1254179" y="1952858"/>
            <a:ext cx="10663002" cy="632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ICOS and ECI Network Support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C95316-EF7A-46D2-A3A3-69DE8B64D138}"/>
              </a:ext>
            </a:extLst>
          </p:cNvPr>
          <p:cNvSpPr txBox="1">
            <a:spLocks/>
          </p:cNvSpPr>
          <p:nvPr/>
        </p:nvSpPr>
        <p:spPr>
          <a:xfrm>
            <a:off x="1254177" y="3796520"/>
            <a:ext cx="10048405" cy="87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Democratic structure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29654AC-2917-4909-ABCB-B5BEF55C4E36}"/>
              </a:ext>
            </a:extLst>
          </p:cNvPr>
          <p:cNvSpPr txBox="1">
            <a:spLocks/>
          </p:cNvSpPr>
          <p:nvPr/>
        </p:nvSpPr>
        <p:spPr>
          <a:xfrm>
            <a:off x="1254178" y="4478056"/>
            <a:ext cx="10663002" cy="64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CRO oversight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94E155C-BE79-4F98-80F8-FDC27DD62E59}"/>
              </a:ext>
            </a:extLst>
          </p:cNvPr>
          <p:cNvSpPr txBox="1">
            <a:spLocks/>
          </p:cNvSpPr>
          <p:nvPr/>
        </p:nvSpPr>
        <p:spPr>
          <a:xfrm>
            <a:off x="1254178" y="5057766"/>
            <a:ext cx="10048405" cy="747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Open and accountable distribution of dividends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12C7211-21AF-40E2-AEDC-ACB6A22CF7A2}"/>
              </a:ext>
            </a:extLst>
          </p:cNvPr>
          <p:cNvSpPr txBox="1">
            <a:spLocks/>
          </p:cNvSpPr>
          <p:nvPr/>
        </p:nvSpPr>
        <p:spPr>
          <a:xfrm>
            <a:off x="1254176" y="5611368"/>
            <a:ext cx="10048405" cy="64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Well established governance structures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766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836278-4AD6-44FD-BFB2-2A9D3522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179" y="1306992"/>
            <a:ext cx="9144000" cy="596759"/>
          </a:xfrm>
        </p:spPr>
        <p:txBody>
          <a:bodyPr/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Co-ops advantages</a:t>
            </a:r>
          </a:p>
          <a:p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5D306-D559-42C3-BFB5-D1B6CC2B0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414172"/>
            <a:ext cx="4031403" cy="89282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6F61098-B3F4-45E3-934A-64A6B44003C0}"/>
              </a:ext>
            </a:extLst>
          </p:cNvPr>
          <p:cNvSpPr txBox="1">
            <a:spLocks/>
          </p:cNvSpPr>
          <p:nvPr/>
        </p:nvSpPr>
        <p:spPr>
          <a:xfrm>
            <a:off x="1254179" y="3162804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Can set out limits to member shares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C53DA7B-8207-4DF8-826E-464DDDE513F2}"/>
              </a:ext>
            </a:extLst>
          </p:cNvPr>
          <p:cNvSpPr txBox="1">
            <a:spLocks/>
          </p:cNvSpPr>
          <p:nvPr/>
        </p:nvSpPr>
        <p:spPr>
          <a:xfrm>
            <a:off x="1254179" y="2585287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2800" dirty="0">
                <a:latin typeface="Aharoni" panose="02010803020104030203" pitchFamily="2" charset="-79"/>
                <a:cs typeface="Aharoni" panose="02010803020104030203" pitchFamily="2" charset="-79"/>
              </a:rPr>
              <a:t>Avoids dominance by one group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EA8BA7-F1DF-47E8-B086-6F9AB3D5A465}"/>
              </a:ext>
            </a:extLst>
          </p:cNvPr>
          <p:cNvSpPr txBox="1">
            <a:spLocks/>
          </p:cNvSpPr>
          <p:nvPr/>
        </p:nvSpPr>
        <p:spPr>
          <a:xfrm>
            <a:off x="1254179" y="1952858"/>
            <a:ext cx="10663002" cy="632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More than one hundred years in Irish communities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C95316-EF7A-46D2-A3A3-69DE8B64D138}"/>
              </a:ext>
            </a:extLst>
          </p:cNvPr>
          <p:cNvSpPr txBox="1">
            <a:spLocks/>
          </p:cNvSpPr>
          <p:nvPr/>
        </p:nvSpPr>
        <p:spPr>
          <a:xfrm>
            <a:off x="1254177" y="3811510"/>
            <a:ext cx="10048405" cy="87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Small and Large shareholders treated equally</a:t>
            </a:r>
          </a:p>
        </p:txBody>
      </p:sp>
    </p:spTree>
    <p:extLst>
      <p:ext uri="{BB962C8B-B14F-4D97-AF65-F5344CB8AC3E}">
        <p14:creationId xmlns:p14="http://schemas.microsoft.com/office/powerpoint/2010/main" val="390914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836278-4AD6-44FD-BFB2-2A9D3522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179" y="1306992"/>
            <a:ext cx="9144000" cy="596759"/>
          </a:xfrm>
        </p:spPr>
        <p:txBody>
          <a:bodyPr/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Co-ops starting from today</a:t>
            </a:r>
          </a:p>
          <a:p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5D306-D559-42C3-BFB5-D1B6CC2B0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414172"/>
            <a:ext cx="4031403" cy="89282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6F61098-B3F4-45E3-934A-64A6B44003C0}"/>
              </a:ext>
            </a:extLst>
          </p:cNvPr>
          <p:cNvSpPr txBox="1">
            <a:spLocks/>
          </p:cNvSpPr>
          <p:nvPr/>
        </p:nvSpPr>
        <p:spPr>
          <a:xfrm>
            <a:off x="1254179" y="3087854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Early adopters will ensure participation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C53DA7B-8207-4DF8-826E-464DDDE513F2}"/>
              </a:ext>
            </a:extLst>
          </p:cNvPr>
          <p:cNvSpPr txBox="1">
            <a:spLocks/>
          </p:cNvSpPr>
          <p:nvPr/>
        </p:nvSpPr>
        <p:spPr>
          <a:xfrm>
            <a:off x="1254178" y="2498191"/>
            <a:ext cx="10468129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2800" dirty="0">
                <a:latin typeface="Aharoni" panose="02010803020104030203" pitchFamily="2" charset="-79"/>
                <a:cs typeface="Aharoni" panose="02010803020104030203" pitchFamily="2" charset="-79"/>
              </a:rPr>
              <a:t>RESS Community Projects Auctions in two or three years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EA8BA7-F1DF-47E8-B086-6F9AB3D5A465}"/>
              </a:ext>
            </a:extLst>
          </p:cNvPr>
          <p:cNvSpPr txBox="1">
            <a:spLocks/>
          </p:cNvSpPr>
          <p:nvPr/>
        </p:nvSpPr>
        <p:spPr>
          <a:xfrm>
            <a:off x="1254179" y="1952858"/>
            <a:ext cx="10663002" cy="632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Projects can have two-three years lead-in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C95316-EF7A-46D2-A3A3-69DE8B64D138}"/>
              </a:ext>
            </a:extLst>
          </p:cNvPr>
          <p:cNvSpPr txBox="1">
            <a:spLocks/>
          </p:cNvSpPr>
          <p:nvPr/>
        </p:nvSpPr>
        <p:spPr>
          <a:xfrm>
            <a:off x="1254177" y="3796520"/>
            <a:ext cx="10048405" cy="87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Work towards co-op formation as soon as today</a:t>
            </a:r>
          </a:p>
        </p:txBody>
      </p:sp>
    </p:spTree>
    <p:extLst>
      <p:ext uri="{BB962C8B-B14F-4D97-AF65-F5344CB8AC3E}">
        <p14:creationId xmlns:p14="http://schemas.microsoft.com/office/powerpoint/2010/main" val="208198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836278-4AD6-44FD-BFB2-2A9D3522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179" y="1306992"/>
            <a:ext cx="9144000" cy="1139252"/>
          </a:xfrm>
        </p:spPr>
        <p:txBody>
          <a:bodyPr/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Renewable Electricity Support Scheme and what if could mean for your community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5D306-D559-42C3-BFB5-D1B6CC2B0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414172"/>
            <a:ext cx="4031403" cy="89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836278-4AD6-44FD-BFB2-2A9D3522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179" y="1306992"/>
            <a:ext cx="9144000" cy="1061454"/>
          </a:xfrm>
        </p:spPr>
        <p:txBody>
          <a:bodyPr/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Renewable Electricity Support Scheme and what if could mean for your community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5D306-D559-42C3-BFB5-D1B6CC2B0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414172"/>
            <a:ext cx="4031403" cy="892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13FA5C-EF58-421E-AEE4-024F2664BF62}"/>
              </a:ext>
            </a:extLst>
          </p:cNvPr>
          <p:cNvSpPr txBox="1"/>
          <p:nvPr/>
        </p:nvSpPr>
        <p:spPr>
          <a:xfrm>
            <a:off x="1578964" y="2593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latin typeface="Aharoni" panose="02010803020104030203" pitchFamily="2" charset="-79"/>
                <a:cs typeface="Aharoni" panose="02010803020104030203" pitchFamily="2" charset="-79"/>
              </a:rPr>
              <a:t>‘Developer Led’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F60764-2576-49B9-AEE6-139A0775C845}"/>
              </a:ext>
            </a:extLst>
          </p:cNvPr>
          <p:cNvSpPr txBox="1"/>
          <p:nvPr/>
        </p:nvSpPr>
        <p:spPr>
          <a:xfrm>
            <a:off x="1578964" y="31673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latin typeface="Aharoni" panose="02010803020104030203" pitchFamily="2" charset="-79"/>
                <a:cs typeface="Aharoni" panose="02010803020104030203" pitchFamily="2" charset="-79"/>
              </a:rPr>
              <a:t>Community led Projects</a:t>
            </a:r>
          </a:p>
        </p:txBody>
      </p:sp>
    </p:spTree>
    <p:extLst>
      <p:ext uri="{BB962C8B-B14F-4D97-AF65-F5344CB8AC3E}">
        <p14:creationId xmlns:p14="http://schemas.microsoft.com/office/powerpoint/2010/main" val="391532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836278-4AD6-44FD-BFB2-2A9D3522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179" y="1306992"/>
            <a:ext cx="9144000" cy="596759"/>
          </a:xfrm>
        </p:spPr>
        <p:txBody>
          <a:bodyPr/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Developer Led Projects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5D306-D559-42C3-BFB5-D1B6CC2B0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414172"/>
            <a:ext cx="4031403" cy="89282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6F61098-B3F4-45E3-934A-64A6B44003C0}"/>
              </a:ext>
            </a:extLst>
          </p:cNvPr>
          <p:cNvSpPr txBox="1">
            <a:spLocks/>
          </p:cNvSpPr>
          <p:nvPr/>
        </p:nvSpPr>
        <p:spPr>
          <a:xfrm>
            <a:off x="1254179" y="1903751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Developer applies for planning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C53DA7B-8207-4DF8-826E-464DDDE513F2}"/>
              </a:ext>
            </a:extLst>
          </p:cNvPr>
          <p:cNvSpPr txBox="1">
            <a:spLocks/>
          </p:cNvSpPr>
          <p:nvPr/>
        </p:nvSpPr>
        <p:spPr>
          <a:xfrm>
            <a:off x="1254179" y="2498191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Grid Connection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EA8BA7-F1DF-47E8-B086-6F9AB3D5A465}"/>
              </a:ext>
            </a:extLst>
          </p:cNvPr>
          <p:cNvSpPr txBox="1">
            <a:spLocks/>
          </p:cNvSpPr>
          <p:nvPr/>
        </p:nvSpPr>
        <p:spPr>
          <a:xfrm>
            <a:off x="1254179" y="3130620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Percentage ownership options offered to community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75886E8-6FBA-42C7-9E45-8FC47CA2177C}"/>
              </a:ext>
            </a:extLst>
          </p:cNvPr>
          <p:cNvSpPr txBox="1">
            <a:spLocks/>
          </p:cNvSpPr>
          <p:nvPr/>
        </p:nvSpPr>
        <p:spPr>
          <a:xfrm>
            <a:off x="1254179" y="3763049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Applies to RESS Auction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024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836278-4AD6-44FD-BFB2-2A9D3522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179" y="1306992"/>
            <a:ext cx="9144000" cy="596759"/>
          </a:xfrm>
        </p:spPr>
        <p:txBody>
          <a:bodyPr/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Developer Led Projects</a:t>
            </a:r>
          </a:p>
          <a:p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5D306-D559-42C3-BFB5-D1B6CC2B0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414172"/>
            <a:ext cx="4031403" cy="89282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6F61098-B3F4-45E3-934A-64A6B44003C0}"/>
              </a:ext>
            </a:extLst>
          </p:cNvPr>
          <p:cNvSpPr txBox="1">
            <a:spLocks/>
          </p:cNvSpPr>
          <p:nvPr/>
        </p:nvSpPr>
        <p:spPr>
          <a:xfrm>
            <a:off x="1254179" y="1903751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If </a:t>
            </a:r>
            <a:r>
              <a:rPr lang="en-GB" sz="2800" u="sng" dirty="0">
                <a:latin typeface="Aharoni" panose="02010803020104030203" pitchFamily="2" charset="-79"/>
                <a:cs typeface="Aharoni" panose="02010803020104030203" pitchFamily="2" charset="-79"/>
              </a:rPr>
              <a:t>unsuccessful</a:t>
            </a:r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C53DA7B-8207-4DF8-826E-464DDDE513F2}"/>
              </a:ext>
            </a:extLst>
          </p:cNvPr>
          <p:cNvSpPr txBox="1">
            <a:spLocks/>
          </p:cNvSpPr>
          <p:nvPr/>
        </p:nvSpPr>
        <p:spPr>
          <a:xfrm>
            <a:off x="1254179" y="2498191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Project does not proceed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EA8BA7-F1DF-47E8-B086-6F9AB3D5A465}"/>
              </a:ext>
            </a:extLst>
          </p:cNvPr>
          <p:cNvSpPr txBox="1">
            <a:spLocks/>
          </p:cNvSpPr>
          <p:nvPr/>
        </p:nvSpPr>
        <p:spPr>
          <a:xfrm>
            <a:off x="1254179" y="3130620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Community does not take-up share options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156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836278-4AD6-44FD-BFB2-2A9D3522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179" y="1306992"/>
            <a:ext cx="9144000" cy="596759"/>
          </a:xfrm>
        </p:spPr>
        <p:txBody>
          <a:bodyPr/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Developer Led Projects</a:t>
            </a:r>
          </a:p>
          <a:p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5D306-D559-42C3-BFB5-D1B6CC2B0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414172"/>
            <a:ext cx="4031403" cy="89282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6F61098-B3F4-45E3-934A-64A6B44003C0}"/>
              </a:ext>
            </a:extLst>
          </p:cNvPr>
          <p:cNvSpPr txBox="1">
            <a:spLocks/>
          </p:cNvSpPr>
          <p:nvPr/>
        </p:nvSpPr>
        <p:spPr>
          <a:xfrm>
            <a:off x="1254179" y="1903751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If </a:t>
            </a:r>
            <a:r>
              <a:rPr lang="en-GB" sz="2800" u="sng" dirty="0">
                <a:latin typeface="Aharoni" panose="02010803020104030203" pitchFamily="2" charset="-79"/>
                <a:cs typeface="Aharoni" panose="02010803020104030203" pitchFamily="2" charset="-79"/>
              </a:rPr>
              <a:t>successful</a:t>
            </a:r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C53DA7B-8207-4DF8-826E-464DDDE513F2}"/>
              </a:ext>
            </a:extLst>
          </p:cNvPr>
          <p:cNvSpPr txBox="1">
            <a:spLocks/>
          </p:cNvSpPr>
          <p:nvPr/>
        </p:nvSpPr>
        <p:spPr>
          <a:xfrm>
            <a:off x="1254179" y="2498191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Activates Financing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EA8BA7-F1DF-47E8-B086-6F9AB3D5A465}"/>
              </a:ext>
            </a:extLst>
          </p:cNvPr>
          <p:cNvSpPr txBox="1">
            <a:spLocks/>
          </p:cNvSpPr>
          <p:nvPr/>
        </p:nvSpPr>
        <p:spPr>
          <a:xfrm>
            <a:off x="1254179" y="3130620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Community take-up of share options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75886E8-6FBA-42C7-9E45-8FC47CA2177C}"/>
              </a:ext>
            </a:extLst>
          </p:cNvPr>
          <p:cNvSpPr txBox="1">
            <a:spLocks/>
          </p:cNvSpPr>
          <p:nvPr/>
        </p:nvSpPr>
        <p:spPr>
          <a:xfrm>
            <a:off x="1254179" y="3763049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Project build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483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836278-4AD6-44FD-BFB2-2A9D3522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179" y="1306992"/>
            <a:ext cx="9144000" cy="596759"/>
          </a:xfrm>
        </p:spPr>
        <p:txBody>
          <a:bodyPr/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Developer Led Projects</a:t>
            </a:r>
          </a:p>
          <a:p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5D306-D559-42C3-BFB5-D1B6CC2B0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414172"/>
            <a:ext cx="4031403" cy="89282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C53DA7B-8207-4DF8-826E-464DDDE513F2}"/>
              </a:ext>
            </a:extLst>
          </p:cNvPr>
          <p:cNvSpPr txBox="1">
            <a:spLocks/>
          </p:cNvSpPr>
          <p:nvPr/>
        </p:nvSpPr>
        <p:spPr>
          <a:xfrm>
            <a:off x="1254179" y="1898586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Income is generated through electricity sales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EA8BA7-F1DF-47E8-B086-6F9AB3D5A465}"/>
              </a:ext>
            </a:extLst>
          </p:cNvPr>
          <p:cNvSpPr txBox="1">
            <a:spLocks/>
          </p:cNvSpPr>
          <p:nvPr/>
        </p:nvSpPr>
        <p:spPr>
          <a:xfrm>
            <a:off x="1254179" y="2531015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Pays down debt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C95316-EF7A-46D2-A3A3-69DE8B64D138}"/>
              </a:ext>
            </a:extLst>
          </p:cNvPr>
          <p:cNvSpPr txBox="1">
            <a:spLocks/>
          </p:cNvSpPr>
          <p:nvPr/>
        </p:nvSpPr>
        <p:spPr>
          <a:xfrm>
            <a:off x="1254179" y="3163444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Pays dividends to investors – including community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29654AC-2917-4909-ABCB-B5BEF55C4E36}"/>
              </a:ext>
            </a:extLst>
          </p:cNvPr>
          <p:cNvSpPr txBox="1">
            <a:spLocks/>
          </p:cNvSpPr>
          <p:nvPr/>
        </p:nvSpPr>
        <p:spPr>
          <a:xfrm>
            <a:off x="1254179" y="3795873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Also pays community benefits</a:t>
            </a:r>
          </a:p>
          <a:p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79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836278-4AD6-44FD-BFB2-2A9D3522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179" y="1306992"/>
            <a:ext cx="9144000" cy="596759"/>
          </a:xfrm>
        </p:spPr>
        <p:txBody>
          <a:bodyPr/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Community Led Projects</a:t>
            </a:r>
          </a:p>
          <a:p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5D306-D559-42C3-BFB5-D1B6CC2B0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414172"/>
            <a:ext cx="4031403" cy="89282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6F61098-B3F4-45E3-934A-64A6B44003C0}"/>
              </a:ext>
            </a:extLst>
          </p:cNvPr>
          <p:cNvSpPr txBox="1">
            <a:spLocks/>
          </p:cNvSpPr>
          <p:nvPr/>
        </p:nvSpPr>
        <p:spPr>
          <a:xfrm>
            <a:off x="1254179" y="1903751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Community identifies potential and interest in project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C53DA7B-8207-4DF8-826E-464DDDE513F2}"/>
              </a:ext>
            </a:extLst>
          </p:cNvPr>
          <p:cNvSpPr txBox="1">
            <a:spLocks/>
          </p:cNvSpPr>
          <p:nvPr/>
        </p:nvSpPr>
        <p:spPr>
          <a:xfrm>
            <a:off x="1254179" y="2498191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Co-op established with the assistance of ECI and ICOS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EA8BA7-F1DF-47E8-B086-6F9AB3D5A465}"/>
              </a:ext>
            </a:extLst>
          </p:cNvPr>
          <p:cNvSpPr txBox="1">
            <a:spLocks/>
          </p:cNvSpPr>
          <p:nvPr/>
        </p:nvSpPr>
        <p:spPr>
          <a:xfrm>
            <a:off x="1254178" y="3094950"/>
            <a:ext cx="10663002" cy="632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Community gets advice from existing co-ops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C95316-EF7A-46D2-A3A3-69DE8B64D138}"/>
              </a:ext>
            </a:extLst>
          </p:cNvPr>
          <p:cNvSpPr txBox="1">
            <a:spLocks/>
          </p:cNvSpPr>
          <p:nvPr/>
        </p:nvSpPr>
        <p:spPr>
          <a:xfrm>
            <a:off x="1254179" y="3798719"/>
            <a:ext cx="9144000" cy="87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National and Regional Supports leveraged to research generation opportunities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29654AC-2917-4909-ABCB-B5BEF55C4E36}"/>
              </a:ext>
            </a:extLst>
          </p:cNvPr>
          <p:cNvSpPr txBox="1">
            <a:spLocks/>
          </p:cNvSpPr>
          <p:nvPr/>
        </p:nvSpPr>
        <p:spPr>
          <a:xfrm>
            <a:off x="1254179" y="4905142"/>
            <a:ext cx="10318228" cy="8782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>
                <a:latin typeface="Aharoni" panose="02010803020104030203" pitchFamily="2" charset="-79"/>
                <a:cs typeface="Aharoni" panose="02010803020104030203" pitchFamily="2" charset="-79"/>
              </a:rPr>
              <a:t>A project suiting scale and ambition of the community is prioritised</a:t>
            </a:r>
          </a:p>
          <a:p>
            <a:pPr algn="l"/>
            <a:endParaRPr lang="en-GB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76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836278-4AD6-44FD-BFB2-2A9D3522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179" y="1306992"/>
            <a:ext cx="9144000" cy="596759"/>
          </a:xfrm>
        </p:spPr>
        <p:txBody>
          <a:bodyPr/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Community Led Projects</a:t>
            </a:r>
          </a:p>
          <a:p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5D306-D559-42C3-BFB5-D1B6CC2B0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414172"/>
            <a:ext cx="4031403" cy="89282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6F61098-B3F4-45E3-934A-64A6B44003C0}"/>
              </a:ext>
            </a:extLst>
          </p:cNvPr>
          <p:cNvSpPr txBox="1">
            <a:spLocks/>
          </p:cNvSpPr>
          <p:nvPr/>
        </p:nvSpPr>
        <p:spPr>
          <a:xfrm>
            <a:off x="1254179" y="1903751"/>
            <a:ext cx="9144000" cy="596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Raise funds for planning and licenses. Help is available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EA8BA7-F1DF-47E8-B086-6F9AB3D5A465}"/>
              </a:ext>
            </a:extLst>
          </p:cNvPr>
          <p:cNvSpPr txBox="1">
            <a:spLocks/>
          </p:cNvSpPr>
          <p:nvPr/>
        </p:nvSpPr>
        <p:spPr>
          <a:xfrm>
            <a:off x="1254179" y="2499220"/>
            <a:ext cx="10663002" cy="632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Submit for planning and connection permissions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C95316-EF7A-46D2-A3A3-69DE8B64D138}"/>
              </a:ext>
            </a:extLst>
          </p:cNvPr>
          <p:cNvSpPr txBox="1">
            <a:spLocks/>
          </p:cNvSpPr>
          <p:nvPr/>
        </p:nvSpPr>
        <p:spPr>
          <a:xfrm>
            <a:off x="1254179" y="3131649"/>
            <a:ext cx="9144000" cy="87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Enter Community Reserved Auction under proposed new RESS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29654AC-2917-4909-ABCB-B5BEF55C4E36}"/>
              </a:ext>
            </a:extLst>
          </p:cNvPr>
          <p:cNvSpPr txBox="1">
            <a:spLocks/>
          </p:cNvSpPr>
          <p:nvPr/>
        </p:nvSpPr>
        <p:spPr>
          <a:xfrm>
            <a:off x="1254179" y="4009861"/>
            <a:ext cx="10318228" cy="64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If successful, apply for financing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69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351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Lugh o Braonain</dc:creator>
  <cp:lastModifiedBy>Lugh o Braonain</cp:lastModifiedBy>
  <cp:revision>13</cp:revision>
  <dcterms:created xsi:type="dcterms:W3CDTF">2018-10-16T09:41:03Z</dcterms:created>
  <dcterms:modified xsi:type="dcterms:W3CDTF">2018-10-17T21:05:19Z</dcterms:modified>
</cp:coreProperties>
</file>