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82" r:id="rId4"/>
    <p:sldId id="278" r:id="rId5"/>
    <p:sldId id="280" r:id="rId6"/>
    <p:sldId id="279" r:id="rId7"/>
    <p:sldId id="275" r:id="rId8"/>
    <p:sldId id="285" r:id="rId9"/>
    <p:sldId id="276" r:id="rId10"/>
    <p:sldId id="286" r:id="rId1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90" autoAdjust="0"/>
  </p:normalViewPr>
  <p:slideViewPr>
    <p:cSldViewPr>
      <p:cViewPr varScale="1">
        <p:scale>
          <a:sx n="54" d="100"/>
          <a:sy n="54" d="100"/>
        </p:scale>
        <p:origin x="-18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32645-F2A5-477F-931B-4749C9120AF2}" type="datetimeFigureOut">
              <a:rPr lang="en-IE" smtClean="0"/>
              <a:pPr/>
              <a:t>16/10/2018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98D15-EDAD-4368-8121-724CC8381578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7293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946CB-0AE7-41ED-9C17-083365B498F2}" type="datetimeFigureOut">
              <a:rPr lang="en-IE" smtClean="0"/>
              <a:pPr/>
              <a:t>16/10/2018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D5B44-487A-4E4A-B99B-688F2A5D3636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414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8683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4015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030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5763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2418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6103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5B44-487A-4E4A-B99B-688F2A5D3636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253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F6CEE-FD80-4B2D-A4DB-99BDB6E37C32}" type="datetimeFigureOut">
              <a:rPr lang="en-GB" smtClean="0"/>
              <a:pPr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78883-F622-4705-A1BC-CD3157CD381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ne.moore@nesc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920880" cy="72008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chemeClr val="tx2"/>
                </a:solidFill>
              </a:rPr>
              <a:t>Communities and Renewable Energy:  NESC Reflections  </a:t>
            </a:r>
            <a:r>
              <a:rPr lang="en-GB" b="1" dirty="0" smtClean="0">
                <a:solidFill>
                  <a:schemeClr val="tx2"/>
                </a:solidFill>
              </a:rPr>
              <a:t/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b="1" dirty="0" smtClean="0">
                <a:solidFill>
                  <a:schemeClr val="tx2"/>
                </a:solidFill>
              </a:rPr>
              <a:t/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sz="3100" b="1" dirty="0" smtClean="0">
                <a:solidFill>
                  <a:schemeClr val="tx2"/>
                </a:solidFill>
              </a:rPr>
              <a:t>National Renewable </a:t>
            </a:r>
            <a:r>
              <a:rPr lang="en-GB" sz="3100" b="1" dirty="0">
                <a:solidFill>
                  <a:schemeClr val="tx2"/>
                </a:solidFill>
              </a:rPr>
              <a:t>Energy Co-operatives Ireland </a:t>
            </a:r>
            <a:r>
              <a:rPr lang="en-GB" sz="3100" b="1" dirty="0" smtClean="0">
                <a:solidFill>
                  <a:schemeClr val="tx2"/>
                </a:solidFill>
              </a:rPr>
              <a:t>Conference, October 2018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>
                <a:solidFill>
                  <a:schemeClr val="tx2"/>
                </a:solidFill>
              </a:rPr>
              <a:t>Dr Jeanne Moore </a:t>
            </a:r>
            <a:r>
              <a:rPr lang="en-GB" sz="3100" dirty="0" smtClean="0">
                <a:hlinkClick r:id="rId3"/>
              </a:rPr>
              <a:t>jeanne.moore@nesc.ie</a:t>
            </a:r>
            <a:r>
              <a:rPr lang="en-GB" sz="3100" dirty="0" smtClean="0"/>
              <a:t/>
            </a:r>
            <a:br>
              <a:rPr lang="en-GB" sz="3100" dirty="0" smtClean="0"/>
            </a:br>
            <a:endParaRPr lang="en-GB" sz="3100" dirty="0"/>
          </a:p>
        </p:txBody>
      </p:sp>
      <p:pic>
        <p:nvPicPr>
          <p:cNvPr id="6" name="Picture 15" descr="NESC 2009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913"/>
            <a:ext cx="518477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Conclusions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Increasing policy recognition of role and value of communities in renewable energy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Learn by Doing key element of transition-dealing with uncertainty is a key governance challenge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Participative and inclusive approaches required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Early, tailored supports essential for full community participation</a:t>
            </a:r>
            <a:endParaRPr lang="en-I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24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tx2"/>
                </a:solidFill>
              </a:rPr>
              <a:t>Key Points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tx2"/>
                </a:solidFill>
              </a:rPr>
              <a:t>NESC (2014) </a:t>
            </a:r>
            <a:r>
              <a:rPr lang="en-IE" i="1" dirty="0">
                <a:solidFill>
                  <a:schemeClr val="tx2"/>
                </a:solidFill>
              </a:rPr>
              <a:t>Wind Energy: Building Community Engagement and Social Support</a:t>
            </a:r>
            <a:r>
              <a:rPr lang="en-IE" dirty="0">
                <a:solidFill>
                  <a:schemeClr val="tx2"/>
                </a:solidFill>
              </a:rPr>
              <a:t>: </a:t>
            </a:r>
            <a:r>
              <a:rPr lang="en-IE" dirty="0" smtClean="0">
                <a:solidFill>
                  <a:schemeClr val="tx2"/>
                </a:solidFill>
              </a:rPr>
              <a:t>Key Components and Recommendations </a:t>
            </a:r>
            <a:endParaRPr lang="en-IE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dirty="0" smtClean="0">
                <a:solidFill>
                  <a:schemeClr val="tx2"/>
                </a:solidFill>
              </a:rPr>
              <a:t>Reflections on Developments</a:t>
            </a:r>
            <a:endParaRPr lang="en-IE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dirty="0" smtClean="0">
                <a:solidFill>
                  <a:schemeClr val="tx2"/>
                </a:solidFill>
              </a:rPr>
              <a:t>RESS- positive framing for communities</a:t>
            </a:r>
          </a:p>
          <a:p>
            <a:pPr marL="457200" lvl="1" indent="0">
              <a:buNone/>
            </a:pPr>
            <a:r>
              <a:rPr lang="en-IE" dirty="0" smtClean="0">
                <a:solidFill>
                  <a:schemeClr val="tx2"/>
                </a:solidFill>
              </a:rPr>
              <a:t>	But raises questions of When? What? How?</a:t>
            </a:r>
          </a:p>
          <a:p>
            <a:pPr marL="571500" indent="-514350">
              <a:buFont typeface="+mj-lt"/>
              <a:buAutoNum type="arabicPeriod"/>
            </a:pPr>
            <a:r>
              <a:rPr lang="en-IE" dirty="0" smtClean="0">
                <a:solidFill>
                  <a:schemeClr val="tx2"/>
                </a:solidFill>
              </a:rPr>
              <a:t>Conclusions</a:t>
            </a:r>
            <a:endParaRPr lang="en-IE" dirty="0" smtClean="0">
              <a:solidFill>
                <a:schemeClr val="tx2"/>
              </a:solidFill>
            </a:endParaRPr>
          </a:p>
          <a:p>
            <a:pPr lvl="1"/>
            <a:endParaRPr lang="en-IE" dirty="0" smtClean="0"/>
          </a:p>
          <a:p>
            <a:pPr marL="457200" lvl="1" indent="0">
              <a:buNone/>
            </a:pPr>
            <a:endParaRPr lang="en-IE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50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>
                <a:solidFill>
                  <a:schemeClr val="tx2"/>
                </a:solidFill>
              </a:rPr>
              <a:t>NESC (2014) Three </a:t>
            </a:r>
            <a:r>
              <a:rPr lang="en-IE" b="1" dirty="0">
                <a:solidFill>
                  <a:schemeClr val="tx2"/>
                </a:solidFill>
              </a:rPr>
              <a:t>Components of Social Support </a:t>
            </a:r>
            <a:r>
              <a:rPr lang="en-IE" b="1" dirty="0" smtClean="0">
                <a:solidFill>
                  <a:schemeClr val="tx2"/>
                </a:solidFill>
              </a:rPr>
              <a:t> for Energy Transitions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1"/>
            <a:ext cx="8136904" cy="4320480"/>
          </a:xfrm>
        </p:spPr>
        <p:txBody>
          <a:bodyPr>
            <a:normAutofit/>
          </a:bodyPr>
          <a:lstStyle/>
          <a:p>
            <a:pPr marL="571500" indent="-571500">
              <a:buAutoNum type="romanLcPeriod"/>
            </a:pPr>
            <a:r>
              <a:rPr lang="en-IE" dirty="0" smtClean="0">
                <a:solidFill>
                  <a:schemeClr val="tx2"/>
                </a:solidFill>
              </a:rPr>
              <a:t>An </a:t>
            </a:r>
            <a:r>
              <a:rPr lang="en-IE" dirty="0">
                <a:solidFill>
                  <a:schemeClr val="tx2"/>
                </a:solidFill>
              </a:rPr>
              <a:t>overarching energy-transition </a:t>
            </a:r>
            <a:r>
              <a:rPr lang="en-IE" dirty="0" smtClean="0">
                <a:solidFill>
                  <a:schemeClr val="tx2"/>
                </a:solidFill>
              </a:rPr>
              <a:t>process; </a:t>
            </a:r>
          </a:p>
          <a:p>
            <a:pPr marL="571500" indent="-571500">
              <a:buAutoNum type="romanLcPeriod"/>
            </a:pPr>
            <a:r>
              <a:rPr lang="en-IE" dirty="0" smtClean="0">
                <a:solidFill>
                  <a:schemeClr val="tx2"/>
                </a:solidFill>
              </a:rPr>
              <a:t>An </a:t>
            </a:r>
            <a:r>
              <a:rPr lang="en-IE" dirty="0">
                <a:solidFill>
                  <a:schemeClr val="tx2"/>
                </a:solidFill>
              </a:rPr>
              <a:t>effective and inclusive process of public </a:t>
            </a:r>
            <a:r>
              <a:rPr lang="en-IE" dirty="0" smtClean="0">
                <a:solidFill>
                  <a:schemeClr val="tx2"/>
                </a:solidFill>
              </a:rPr>
              <a:t>participation; and  </a:t>
            </a:r>
            <a:endParaRPr lang="en-IE" dirty="0">
              <a:solidFill>
                <a:schemeClr val="tx2"/>
              </a:solidFill>
            </a:endParaRPr>
          </a:p>
          <a:p>
            <a:pPr marL="571500" indent="-571500">
              <a:buAutoNum type="romanLcPeriod"/>
            </a:pPr>
            <a:r>
              <a:rPr lang="en-IE" dirty="0" smtClean="0">
                <a:solidFill>
                  <a:schemeClr val="tx2"/>
                </a:solidFill>
              </a:rPr>
              <a:t>Enabling </a:t>
            </a:r>
            <a:r>
              <a:rPr lang="en-IE" dirty="0">
                <a:solidFill>
                  <a:schemeClr val="tx2"/>
                </a:solidFill>
              </a:rPr>
              <a:t>organisations, and, in particular, intermediary </a:t>
            </a:r>
            <a:r>
              <a:rPr lang="en-IE" dirty="0" smtClean="0">
                <a:solidFill>
                  <a:schemeClr val="tx2"/>
                </a:solidFill>
              </a:rPr>
              <a:t>actors</a:t>
            </a:r>
            <a:r>
              <a:rPr lang="en-IE" dirty="0">
                <a:solidFill>
                  <a:schemeClr val="tx2"/>
                </a:solidFill>
              </a:rPr>
              <a:t>.</a:t>
            </a:r>
            <a:endParaRPr lang="en-IE" dirty="0">
              <a:solidFill>
                <a:schemeClr val="tx2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23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>
                <a:solidFill>
                  <a:schemeClr val="tx2"/>
                </a:solidFill>
              </a:rPr>
              <a:t>NESC (2014) Recommendations</a:t>
            </a:r>
            <a:endParaRPr lang="en-IE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dirty="0" err="1" smtClean="0"/>
              <a:t>i</a:t>
            </a:r>
            <a:r>
              <a:rPr lang="en-IE" dirty="0" smtClean="0">
                <a:solidFill>
                  <a:schemeClr val="tx2"/>
                </a:solidFill>
              </a:rPr>
              <a:t>. The </a:t>
            </a:r>
            <a:r>
              <a:rPr lang="en-IE" dirty="0">
                <a:solidFill>
                  <a:schemeClr val="tx2"/>
                </a:solidFill>
              </a:rPr>
              <a:t>policy framework underpinning engagement should include an </a:t>
            </a:r>
            <a:r>
              <a:rPr lang="en-IE" dirty="0" smtClean="0">
                <a:solidFill>
                  <a:schemeClr val="tx2"/>
                </a:solidFill>
              </a:rPr>
              <a:t>energy transition </a:t>
            </a:r>
            <a:r>
              <a:rPr lang="en-IE" dirty="0">
                <a:solidFill>
                  <a:schemeClr val="tx2"/>
                </a:solidFill>
              </a:rPr>
              <a:t>process that is intentional, participative and problem-solving; </a:t>
            </a:r>
            <a:endParaRPr lang="en-I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tx2"/>
                </a:solidFill>
              </a:rPr>
              <a:t>ii</a:t>
            </a:r>
            <a:r>
              <a:rPr lang="en-IE" dirty="0">
                <a:solidFill>
                  <a:schemeClr val="tx2"/>
                </a:solidFill>
              </a:rPr>
              <a:t>. Tailored policies, supports and structures should be developed to: (1) support local authorities, particularly to develop enhanced community engagement in their forward-planning process; and (2) enable communities, through a Community Energy Strategy, to contribute to the </a:t>
            </a:r>
            <a:r>
              <a:rPr lang="en-IE" dirty="0" smtClean="0">
                <a:solidFill>
                  <a:schemeClr val="tx2"/>
                </a:solidFill>
              </a:rPr>
              <a:t>energy transition </a:t>
            </a:r>
            <a:r>
              <a:rPr lang="en-IE" dirty="0" smtClean="0">
                <a:solidFill>
                  <a:schemeClr val="tx2"/>
                </a:solidFill>
              </a:rPr>
              <a:t>process</a:t>
            </a:r>
            <a:r>
              <a:rPr lang="en-IE" dirty="0">
                <a:solidFill>
                  <a:schemeClr val="tx2"/>
                </a:solidFill>
              </a:rPr>
              <a:t>;</a:t>
            </a:r>
            <a:endParaRPr lang="en-I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tx2"/>
                </a:solidFill>
              </a:rPr>
              <a:t>iii</a:t>
            </a:r>
            <a:r>
              <a:rPr lang="en-IE" dirty="0">
                <a:solidFill>
                  <a:schemeClr val="tx2"/>
                </a:solidFill>
              </a:rPr>
              <a:t>. Participatory processes of community engagement should be required for all wind-energy </a:t>
            </a:r>
            <a:r>
              <a:rPr lang="en-IE" dirty="0" smtClean="0">
                <a:solidFill>
                  <a:schemeClr val="tx2"/>
                </a:solidFill>
              </a:rPr>
              <a:t>developments</a:t>
            </a:r>
            <a:r>
              <a:rPr lang="en-IE" dirty="0">
                <a:solidFill>
                  <a:schemeClr val="tx2"/>
                </a:solidFill>
              </a:rPr>
              <a:t>;</a:t>
            </a:r>
            <a:endParaRPr lang="en-IE" dirty="0" smtClean="0">
              <a:solidFill>
                <a:schemeClr val="tx2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26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>
                <a:solidFill>
                  <a:schemeClr val="tx2"/>
                </a:solidFill>
              </a:rPr>
              <a:t>Recommendations (Cont.)</a:t>
            </a:r>
            <a:endParaRPr lang="en-IE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tx2"/>
                </a:solidFill>
              </a:rPr>
              <a:t>iv. The substantive agenda around which engagement will occur should be shaped with communities and include a range of renewable-energy and energy-efficiency possibilities, as well as local value-sharing mechanisms (from community benefit to community ownership); </a:t>
            </a:r>
          </a:p>
          <a:p>
            <a:pPr marL="0" indent="0">
              <a:buNone/>
            </a:pPr>
            <a:r>
              <a:rPr lang="en-IE" dirty="0">
                <a:solidFill>
                  <a:schemeClr val="tx2"/>
                </a:solidFill>
              </a:rPr>
              <a:t>v. Renewable-energy intermediary actors should be certified and resourced to enable and facilitate the energy transition at a local level but also help to achieve community settlements; and </a:t>
            </a:r>
          </a:p>
          <a:p>
            <a:pPr marL="0" indent="0">
              <a:buNone/>
            </a:pPr>
            <a:r>
              <a:rPr lang="en-IE" dirty="0">
                <a:solidFill>
                  <a:schemeClr val="tx2"/>
                </a:solidFill>
              </a:rPr>
              <a:t>vi. A key central-level agency (such as SEAI) should be tasked to provide a learning network to which locally negotiated plans and settlements would be linked. </a:t>
            </a:r>
          </a:p>
          <a:p>
            <a:endParaRPr lang="en-IE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32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000" y="404664"/>
            <a:ext cx="7258000" cy="792088"/>
          </a:xfrm>
        </p:spPr>
        <p:txBody>
          <a:bodyPr>
            <a:noAutofit/>
          </a:bodyPr>
          <a:lstStyle/>
          <a:p>
            <a:r>
              <a:rPr lang="en-IE" sz="3200" b="1" dirty="0" smtClean="0">
                <a:solidFill>
                  <a:schemeClr val="tx2"/>
                </a:solidFill>
              </a:rPr>
              <a:t>Communities, Ownership and Renewable Energy: Reflections on Developments </a:t>
            </a:r>
            <a:endParaRPr lang="en-IE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>
                <a:solidFill>
                  <a:schemeClr val="tx2"/>
                </a:solidFill>
              </a:rPr>
              <a:t>Energy transition </a:t>
            </a:r>
            <a:r>
              <a:rPr lang="en-IE" dirty="0" smtClean="0">
                <a:solidFill>
                  <a:schemeClr val="tx2"/>
                </a:solidFill>
              </a:rPr>
              <a:t>process </a:t>
            </a:r>
            <a:r>
              <a:rPr lang="en-IE" dirty="0" smtClean="0">
                <a:solidFill>
                  <a:schemeClr val="tx2"/>
                </a:solidFill>
              </a:rPr>
              <a:t>neither </a:t>
            </a:r>
            <a:r>
              <a:rPr lang="en-IE" dirty="0" smtClean="0">
                <a:solidFill>
                  <a:schemeClr val="tx2"/>
                </a:solidFill>
              </a:rPr>
              <a:t>smooth or linear</a:t>
            </a:r>
            <a:endParaRPr lang="en-IE" dirty="0" smtClean="0">
              <a:solidFill>
                <a:schemeClr val="tx2"/>
              </a:solidFill>
            </a:endParaRPr>
          </a:p>
          <a:p>
            <a:r>
              <a:rPr lang="en-IE" dirty="0" smtClean="0">
                <a:solidFill>
                  <a:schemeClr val="tx2"/>
                </a:solidFill>
              </a:rPr>
              <a:t>Policy framing more </a:t>
            </a:r>
            <a:r>
              <a:rPr lang="en-IE" dirty="0" smtClean="0">
                <a:solidFill>
                  <a:schemeClr val="tx2"/>
                </a:solidFill>
              </a:rPr>
              <a:t>focused on citizens and communities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Energy White Paper</a:t>
            </a:r>
            <a:endParaRPr lang="en-IE" dirty="0" smtClean="0">
              <a:solidFill>
                <a:schemeClr val="tx2"/>
              </a:solidFill>
            </a:endParaRPr>
          </a:p>
          <a:p>
            <a:pPr lvl="1"/>
            <a:r>
              <a:rPr lang="en-IE" dirty="0" smtClean="0">
                <a:solidFill>
                  <a:schemeClr val="tx2"/>
                </a:solidFill>
              </a:rPr>
              <a:t>RESS</a:t>
            </a:r>
          </a:p>
          <a:p>
            <a:pPr lvl="1"/>
            <a:r>
              <a:rPr lang="en-IE" dirty="0" smtClean="0">
                <a:solidFill>
                  <a:schemeClr val="tx2"/>
                </a:solidFill>
              </a:rPr>
              <a:t>Microgeneration Pilot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Renewable Energy Directive- prosumers</a:t>
            </a:r>
            <a:endParaRPr lang="en-IE" dirty="0" smtClean="0">
              <a:solidFill>
                <a:schemeClr val="tx2"/>
              </a:solidFill>
            </a:endParaRPr>
          </a:p>
          <a:p>
            <a:r>
              <a:rPr lang="en-IE" dirty="0" smtClean="0">
                <a:solidFill>
                  <a:schemeClr val="tx2"/>
                </a:solidFill>
              </a:rPr>
              <a:t>Institutional capacity developing</a:t>
            </a:r>
          </a:p>
          <a:p>
            <a:r>
              <a:rPr lang="en-IE" dirty="0" smtClean="0">
                <a:solidFill>
                  <a:schemeClr val="tx2"/>
                </a:solidFill>
              </a:rPr>
              <a:t>Role of intermediaries deepening</a:t>
            </a:r>
          </a:p>
          <a:p>
            <a:r>
              <a:rPr lang="en-IE" dirty="0">
                <a:solidFill>
                  <a:schemeClr val="tx2"/>
                </a:solidFill>
              </a:rPr>
              <a:t>Research capacity and </a:t>
            </a:r>
            <a:r>
              <a:rPr lang="en-IE" dirty="0" smtClean="0">
                <a:solidFill>
                  <a:schemeClr val="tx2"/>
                </a:solidFill>
              </a:rPr>
              <a:t>insights</a:t>
            </a:r>
          </a:p>
          <a:p>
            <a:r>
              <a:rPr lang="en-IE" dirty="0" smtClean="0">
                <a:solidFill>
                  <a:schemeClr val="tx2"/>
                </a:solidFill>
              </a:rPr>
              <a:t>Developers more proactive on engagement</a:t>
            </a:r>
            <a:endParaRPr lang="en-IE" dirty="0">
              <a:solidFill>
                <a:schemeClr val="tx2"/>
              </a:solidFill>
            </a:endParaRPr>
          </a:p>
          <a:p>
            <a:endParaRPr lang="en-IE" dirty="0" smtClean="0"/>
          </a:p>
          <a:p>
            <a:endParaRPr lang="en-IE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30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>
                <a:solidFill>
                  <a:schemeClr val="tx2"/>
                </a:solidFill>
              </a:rPr>
              <a:t>Community Ownership and RESS Scheme</a:t>
            </a:r>
            <a:endParaRPr lang="en-IE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588"/>
            <a:ext cx="8496944" cy="5400600"/>
          </a:xfrm>
        </p:spPr>
        <p:txBody>
          <a:bodyPr>
            <a:normAutofit fontScale="55000" lnSpcReduction="20000"/>
          </a:bodyPr>
          <a:lstStyle/>
          <a:p>
            <a:endParaRPr lang="en-IE" sz="4400" dirty="0">
              <a:solidFill>
                <a:schemeClr val="tx2"/>
              </a:solidFill>
            </a:endParaRPr>
          </a:p>
          <a:p>
            <a:r>
              <a:rPr lang="en-IE" sz="4400" dirty="0">
                <a:solidFill>
                  <a:schemeClr val="tx2"/>
                </a:solidFill>
              </a:rPr>
              <a:t>Separate ‘community’ category in the </a:t>
            </a:r>
            <a:r>
              <a:rPr lang="en-IE" sz="4400" b="1" dirty="0">
                <a:solidFill>
                  <a:schemeClr val="tx2"/>
                </a:solidFill>
              </a:rPr>
              <a:t>RESS auction. </a:t>
            </a:r>
            <a:r>
              <a:rPr lang="en-IE" sz="4400" dirty="0">
                <a:solidFill>
                  <a:schemeClr val="tx2"/>
                </a:solidFill>
              </a:rPr>
              <a:t>It is proposed that this ring-fenced capacity would be limited to up to 10% of the second auction (circa 300 GW/hrs) which will be subject to </a:t>
            </a:r>
            <a:r>
              <a:rPr lang="en-IE" sz="4400" b="1" dirty="0">
                <a:solidFill>
                  <a:schemeClr val="tx2"/>
                </a:solidFill>
              </a:rPr>
              <a:t>review for future auctions and projects would need to meet community-led criteria </a:t>
            </a:r>
            <a:r>
              <a:rPr lang="en-IE" sz="4400" dirty="0">
                <a:solidFill>
                  <a:schemeClr val="tx2"/>
                </a:solidFill>
              </a:rPr>
              <a:t>to qualify. </a:t>
            </a:r>
          </a:p>
          <a:p>
            <a:r>
              <a:rPr lang="en-IE" sz="4400" dirty="0" smtClean="0">
                <a:solidFill>
                  <a:schemeClr val="tx2"/>
                </a:solidFill>
              </a:rPr>
              <a:t>Project </a:t>
            </a:r>
            <a:r>
              <a:rPr lang="en-IE" sz="4400" b="1" dirty="0">
                <a:solidFill>
                  <a:schemeClr val="tx2"/>
                </a:solidFill>
              </a:rPr>
              <a:t>supports providing independent financial, legal, technical and project advice funded by both state and private sector funding</a:t>
            </a:r>
            <a:r>
              <a:rPr lang="en-IE" sz="4400" dirty="0">
                <a:solidFill>
                  <a:schemeClr val="tx2"/>
                </a:solidFill>
              </a:rPr>
              <a:t>. </a:t>
            </a:r>
          </a:p>
          <a:p>
            <a:r>
              <a:rPr lang="en-IE" sz="4400" dirty="0" smtClean="0">
                <a:solidFill>
                  <a:schemeClr val="tx2"/>
                </a:solidFill>
              </a:rPr>
              <a:t>DCCAE </a:t>
            </a:r>
            <a:r>
              <a:rPr lang="en-IE" sz="4400" dirty="0">
                <a:solidFill>
                  <a:schemeClr val="tx2"/>
                </a:solidFill>
              </a:rPr>
              <a:t>will work with the Commission for Regulation of Utilities (CRU to identify </a:t>
            </a:r>
            <a:r>
              <a:rPr lang="en-IE" sz="4400" b="1" dirty="0">
                <a:solidFill>
                  <a:schemeClr val="tx2"/>
                </a:solidFill>
              </a:rPr>
              <a:t>measures to support</a:t>
            </a:r>
            <a:r>
              <a:rPr lang="en-IE" sz="4400" dirty="0">
                <a:solidFill>
                  <a:schemeClr val="tx2"/>
                </a:solidFill>
              </a:rPr>
              <a:t> Community-led projects through the grid connection process. </a:t>
            </a:r>
          </a:p>
          <a:p>
            <a:r>
              <a:rPr lang="en-IE" sz="4400" dirty="0" smtClean="0">
                <a:solidFill>
                  <a:schemeClr val="tx2"/>
                </a:solidFill>
              </a:rPr>
              <a:t>DCCAE </a:t>
            </a:r>
            <a:r>
              <a:rPr lang="en-IE" sz="4400" dirty="0">
                <a:solidFill>
                  <a:schemeClr val="tx2"/>
                </a:solidFill>
              </a:rPr>
              <a:t>will </a:t>
            </a:r>
            <a:r>
              <a:rPr lang="en-IE" sz="4400" b="1" dirty="0">
                <a:solidFill>
                  <a:schemeClr val="tx2"/>
                </a:solidFill>
              </a:rPr>
              <a:t>work with industry representative groups and community reps </a:t>
            </a:r>
            <a:r>
              <a:rPr lang="en-IE" sz="4400" dirty="0">
                <a:solidFill>
                  <a:schemeClr val="tx2"/>
                </a:solidFill>
              </a:rPr>
              <a:t>e.g. farm organisations, Irish Rural Link etc. to ensure the detailed model developed works for Irish communities and project developers</a:t>
            </a:r>
            <a:r>
              <a:rPr lang="en-IE" sz="38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Source: DCCAE (2018)  RESS High Level Design</a:t>
            </a:r>
            <a:endParaRPr lang="en-IE" dirty="0">
              <a:solidFill>
                <a:schemeClr val="tx2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95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tx2"/>
                </a:solidFill>
              </a:rPr>
              <a:t>When and How</a:t>
            </a:r>
            <a:r>
              <a:rPr lang="en-IE" b="1" dirty="0" smtClean="0">
                <a:solidFill>
                  <a:schemeClr val="tx2"/>
                </a:solidFill>
              </a:rPr>
              <a:t>?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tx2"/>
                </a:solidFill>
              </a:rPr>
              <a:t>Timing for community category</a:t>
            </a:r>
          </a:p>
          <a:p>
            <a:r>
              <a:rPr lang="en-IE" dirty="0" smtClean="0">
                <a:solidFill>
                  <a:schemeClr val="tx2"/>
                </a:solidFill>
              </a:rPr>
              <a:t>Potential </a:t>
            </a:r>
            <a:r>
              <a:rPr lang="en-IE" dirty="0" smtClean="0">
                <a:solidFill>
                  <a:schemeClr val="tx2"/>
                </a:solidFill>
              </a:rPr>
              <a:t>of learning by doing by trialling a community aspect.</a:t>
            </a:r>
          </a:p>
          <a:p>
            <a:r>
              <a:rPr lang="en-IE" dirty="0" smtClean="0">
                <a:solidFill>
                  <a:schemeClr val="tx2"/>
                </a:solidFill>
              </a:rPr>
              <a:t>If communities were included from the outset- </a:t>
            </a:r>
            <a:r>
              <a:rPr lang="en-IE" dirty="0" smtClean="0">
                <a:solidFill>
                  <a:schemeClr val="tx2"/>
                </a:solidFill>
              </a:rPr>
              <a:t>what are th</a:t>
            </a:r>
            <a:r>
              <a:rPr lang="en-IE" dirty="0" smtClean="0">
                <a:solidFill>
                  <a:schemeClr val="tx2"/>
                </a:solidFill>
              </a:rPr>
              <a:t>e benefits and the risks? W</a:t>
            </a:r>
            <a:r>
              <a:rPr lang="en-IE" dirty="0" smtClean="0">
                <a:solidFill>
                  <a:schemeClr val="tx2"/>
                </a:solidFill>
              </a:rPr>
              <a:t>hat </a:t>
            </a:r>
            <a:r>
              <a:rPr lang="en-IE" dirty="0" smtClean="0">
                <a:solidFill>
                  <a:schemeClr val="tx2"/>
                </a:solidFill>
              </a:rPr>
              <a:t>would need to be in place?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tx2"/>
                </a:solidFill>
              </a:rPr>
              <a:t>Transition requires engagement</a:t>
            </a:r>
            <a:r>
              <a:rPr lang="en-IE" dirty="0">
                <a:solidFill>
                  <a:schemeClr val="tx2"/>
                </a:solidFill>
              </a:rPr>
              <a:t>, problem-solving, experimentation and learning by doing</a:t>
            </a:r>
          </a:p>
          <a:p>
            <a:endParaRPr lang="en-IE" dirty="0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391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tx2"/>
                </a:solidFill>
              </a:rPr>
              <a:t>What’s Required? </a:t>
            </a:r>
            <a:r>
              <a:rPr lang="en-IE" b="1" dirty="0" smtClean="0">
                <a:solidFill>
                  <a:schemeClr val="tx2"/>
                </a:solidFill>
              </a:rPr>
              <a:t>Supports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TheSansOffice" pitchFamily="34" charset="0"/>
              </a:rPr>
              <a:t>Communities will need start up funds, legal, policy guidance. </a:t>
            </a:r>
            <a:endParaRPr lang="en-IE" dirty="0">
              <a:solidFill>
                <a:srgbClr val="002060"/>
              </a:solidFill>
              <a:latin typeface="TheSansOffice" pitchFamily="34" charset="0"/>
            </a:endParaRPr>
          </a:p>
          <a:p>
            <a:pPr>
              <a:defRPr/>
            </a:pPr>
            <a:r>
              <a:rPr lang="en-IE" dirty="0" smtClean="0">
                <a:solidFill>
                  <a:srgbClr val="002060"/>
                </a:solidFill>
                <a:latin typeface="TheSansOffice" pitchFamily="34" charset="0"/>
              </a:rPr>
              <a:t>Enabling </a:t>
            </a: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intermediary actors help with:</a:t>
            </a:r>
          </a:p>
          <a:p>
            <a:pPr marL="534988" indent="-174625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expertise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capacity building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facilitation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local legitimacy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project </a:t>
            </a:r>
            <a:r>
              <a:rPr lang="en-IE" dirty="0" smtClean="0">
                <a:solidFill>
                  <a:srgbClr val="002060"/>
                </a:solidFill>
                <a:latin typeface="TheSansOffice" pitchFamily="34" charset="0"/>
              </a:rPr>
              <a:t>adaptation.</a:t>
            </a:r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For renewable energy  participation must: </a:t>
            </a:r>
          </a:p>
          <a:p>
            <a:pPr marL="534988" indent="-174625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engage expertise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facilitate exploration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execute possibilities 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share value </a:t>
            </a:r>
          </a:p>
          <a:p>
            <a:pPr marL="534988" indent="-174625">
              <a:buFont typeface="Arial" charset="0"/>
              <a:buChar char="•"/>
              <a:defRPr/>
            </a:pPr>
            <a:r>
              <a:rPr lang="en-IE" dirty="0">
                <a:solidFill>
                  <a:srgbClr val="002060"/>
                </a:solidFill>
                <a:latin typeface="TheSansOffice" pitchFamily="34" charset="0"/>
              </a:rPr>
              <a:t>include local economic  &amp; social development </a:t>
            </a:r>
          </a:p>
          <a:p>
            <a:endParaRPr lang="en-IE" dirty="0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0" y="5229225"/>
            <a:ext cx="9144000" cy="1628775"/>
            <a:chOff x="0" y="5229225"/>
            <a:chExt cx="9144000" cy="1628775"/>
          </a:xfrm>
        </p:grpSpPr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210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615</Words>
  <Application>Microsoft Office PowerPoint</Application>
  <PresentationFormat>On-screen Show (4:3)</PresentationFormat>
  <Paragraphs>69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Communities and Renewable Energy:  NESC Reflections    National Renewable Energy Co-operatives Ireland Conference, October 2018  Dr Jeanne Moore jeanne.moore@nesc.ie </vt:lpstr>
      <vt:lpstr>Key Points</vt:lpstr>
      <vt:lpstr>NESC (2014) Three Components of Social Support  for Energy Transitions</vt:lpstr>
      <vt:lpstr>NESC (2014) Recommendations</vt:lpstr>
      <vt:lpstr>Recommendations (Cont.)</vt:lpstr>
      <vt:lpstr>Communities, Ownership and Renewable Energy: Reflections on Developments </vt:lpstr>
      <vt:lpstr>Community Ownership and RESS Scheme</vt:lpstr>
      <vt:lpstr>When and How?</vt:lpstr>
      <vt:lpstr>What’s Required? Supports</vt:lpstr>
      <vt:lpstr>Conclusions</vt:lpstr>
    </vt:vector>
  </TitlesOfParts>
  <Company>NESDO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</dc:title>
  <dc:creator>loconnell</dc:creator>
  <cp:lastModifiedBy>jmoore</cp:lastModifiedBy>
  <cp:revision>176</cp:revision>
  <dcterms:created xsi:type="dcterms:W3CDTF">2012-06-13T13:35:33Z</dcterms:created>
  <dcterms:modified xsi:type="dcterms:W3CDTF">2018-10-16T09:42:15Z</dcterms:modified>
</cp:coreProperties>
</file>