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34"/>
  </p:notesMasterIdLst>
  <p:handoutMasterIdLst>
    <p:handoutMasterId r:id="rId35"/>
  </p:handoutMasterIdLst>
  <p:sldIdLst>
    <p:sldId id="321" r:id="rId2"/>
    <p:sldId id="325" r:id="rId3"/>
    <p:sldId id="327" r:id="rId4"/>
    <p:sldId id="328" r:id="rId5"/>
    <p:sldId id="356" r:id="rId6"/>
    <p:sldId id="357" r:id="rId7"/>
    <p:sldId id="358" r:id="rId8"/>
    <p:sldId id="326" r:id="rId9"/>
    <p:sldId id="330" r:id="rId10"/>
    <p:sldId id="331" r:id="rId11"/>
    <p:sldId id="329" r:id="rId12"/>
    <p:sldId id="333" r:id="rId13"/>
    <p:sldId id="340" r:id="rId14"/>
    <p:sldId id="334" r:id="rId15"/>
    <p:sldId id="335" r:id="rId16"/>
    <p:sldId id="336" r:id="rId17"/>
    <p:sldId id="337" r:id="rId18"/>
    <p:sldId id="338" r:id="rId19"/>
    <p:sldId id="339" r:id="rId20"/>
    <p:sldId id="341" r:id="rId21"/>
    <p:sldId id="344" r:id="rId22"/>
    <p:sldId id="345" r:id="rId23"/>
    <p:sldId id="346" r:id="rId24"/>
    <p:sldId id="347" r:id="rId25"/>
    <p:sldId id="348" r:id="rId26"/>
    <p:sldId id="349" r:id="rId27"/>
    <p:sldId id="350" r:id="rId28"/>
    <p:sldId id="351" r:id="rId29"/>
    <p:sldId id="352" r:id="rId30"/>
    <p:sldId id="353" r:id="rId31"/>
    <p:sldId id="354" r:id="rId32"/>
    <p:sldId id="355" r:id="rId33"/>
  </p:sldIdLst>
  <p:sldSz cx="9144000" cy="6858000" type="screen4x3"/>
  <p:notesSz cx="6669088" cy="9926638"/>
  <p:defaultTextStyle>
    <a:defPPr>
      <a:defRPr lang="en-US"/>
    </a:defPPr>
    <a:lvl1pPr algn="l" rtl="0" fontAlgn="base">
      <a:spcBef>
        <a:spcPct val="0"/>
      </a:spcBef>
      <a:spcAft>
        <a:spcPct val="0"/>
      </a:spcAft>
      <a:defRPr kern="1200">
        <a:solidFill>
          <a:schemeClr val="tx1"/>
        </a:solidFill>
        <a:latin typeface="Franklin Gothic Medium" pitchFamily="34" charset="0"/>
        <a:ea typeface="+mn-ea"/>
        <a:cs typeface="Arial" charset="0"/>
      </a:defRPr>
    </a:lvl1pPr>
    <a:lvl2pPr marL="457200" algn="l" rtl="0" fontAlgn="base">
      <a:spcBef>
        <a:spcPct val="0"/>
      </a:spcBef>
      <a:spcAft>
        <a:spcPct val="0"/>
      </a:spcAft>
      <a:defRPr kern="1200">
        <a:solidFill>
          <a:schemeClr val="tx1"/>
        </a:solidFill>
        <a:latin typeface="Franklin Gothic Medium" pitchFamily="34" charset="0"/>
        <a:ea typeface="+mn-ea"/>
        <a:cs typeface="Arial" charset="0"/>
      </a:defRPr>
    </a:lvl2pPr>
    <a:lvl3pPr marL="914400" algn="l" rtl="0" fontAlgn="base">
      <a:spcBef>
        <a:spcPct val="0"/>
      </a:spcBef>
      <a:spcAft>
        <a:spcPct val="0"/>
      </a:spcAft>
      <a:defRPr kern="1200">
        <a:solidFill>
          <a:schemeClr val="tx1"/>
        </a:solidFill>
        <a:latin typeface="Franklin Gothic Medium" pitchFamily="34" charset="0"/>
        <a:ea typeface="+mn-ea"/>
        <a:cs typeface="Arial" charset="0"/>
      </a:defRPr>
    </a:lvl3pPr>
    <a:lvl4pPr marL="1371600" algn="l" rtl="0" fontAlgn="base">
      <a:spcBef>
        <a:spcPct val="0"/>
      </a:spcBef>
      <a:spcAft>
        <a:spcPct val="0"/>
      </a:spcAft>
      <a:defRPr kern="1200">
        <a:solidFill>
          <a:schemeClr val="tx1"/>
        </a:solidFill>
        <a:latin typeface="Franklin Gothic Medium" pitchFamily="34" charset="0"/>
        <a:ea typeface="+mn-ea"/>
        <a:cs typeface="Arial" charset="0"/>
      </a:defRPr>
    </a:lvl4pPr>
    <a:lvl5pPr marL="1828800" algn="l" rtl="0" fontAlgn="base">
      <a:spcBef>
        <a:spcPct val="0"/>
      </a:spcBef>
      <a:spcAft>
        <a:spcPct val="0"/>
      </a:spcAft>
      <a:defRPr kern="1200">
        <a:solidFill>
          <a:schemeClr val="tx1"/>
        </a:solidFill>
        <a:latin typeface="Franklin Gothic Medium" pitchFamily="34" charset="0"/>
        <a:ea typeface="+mn-ea"/>
        <a:cs typeface="Arial" charset="0"/>
      </a:defRPr>
    </a:lvl5pPr>
    <a:lvl6pPr marL="2286000" algn="l" defTabSz="914400" rtl="0" eaLnBrk="1" latinLnBrk="0" hangingPunct="1">
      <a:defRPr kern="1200">
        <a:solidFill>
          <a:schemeClr val="tx1"/>
        </a:solidFill>
        <a:latin typeface="Franklin Gothic Medium" pitchFamily="34" charset="0"/>
        <a:ea typeface="+mn-ea"/>
        <a:cs typeface="Arial" charset="0"/>
      </a:defRPr>
    </a:lvl6pPr>
    <a:lvl7pPr marL="2743200" algn="l" defTabSz="914400" rtl="0" eaLnBrk="1" latinLnBrk="0" hangingPunct="1">
      <a:defRPr kern="1200">
        <a:solidFill>
          <a:schemeClr val="tx1"/>
        </a:solidFill>
        <a:latin typeface="Franklin Gothic Medium" pitchFamily="34" charset="0"/>
        <a:ea typeface="+mn-ea"/>
        <a:cs typeface="Arial" charset="0"/>
      </a:defRPr>
    </a:lvl7pPr>
    <a:lvl8pPr marL="3200400" algn="l" defTabSz="914400" rtl="0" eaLnBrk="1" latinLnBrk="0" hangingPunct="1">
      <a:defRPr kern="1200">
        <a:solidFill>
          <a:schemeClr val="tx1"/>
        </a:solidFill>
        <a:latin typeface="Franklin Gothic Medium" pitchFamily="34" charset="0"/>
        <a:ea typeface="+mn-ea"/>
        <a:cs typeface="Arial" charset="0"/>
      </a:defRPr>
    </a:lvl8pPr>
    <a:lvl9pPr marL="3657600" algn="l" defTabSz="914400" rtl="0" eaLnBrk="1" latinLnBrk="0" hangingPunct="1">
      <a:defRPr kern="1200">
        <a:solidFill>
          <a:schemeClr val="tx1"/>
        </a:solidFill>
        <a:latin typeface="Franklin Gothic Medium"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Doyl" initials="JD" lastIdx="0" clrIdx="0">
    <p:extLst>
      <p:ext uri="{19B8F6BF-5375-455C-9EA6-DF929625EA0E}">
        <p15:presenceInfo xmlns:p15="http://schemas.microsoft.com/office/powerpoint/2012/main" userId="S-1-5-21-1197148127-1645544011-167516970-21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868" autoAdjust="0"/>
    <p:restoredTop sz="94280" autoAdjust="0"/>
  </p:normalViewPr>
  <p:slideViewPr>
    <p:cSldViewPr>
      <p:cViewPr varScale="1">
        <p:scale>
          <a:sx n="70" d="100"/>
          <a:sy n="70" d="100"/>
        </p:scale>
        <p:origin x="14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022"/>
    </p:cViewPr>
  </p:sorterViewPr>
  <p:notesViewPr>
    <p:cSldViewPr>
      <p:cViewPr varScale="1">
        <p:scale>
          <a:sx n="51" d="100"/>
          <a:sy n="51" d="100"/>
        </p:scale>
        <p:origin x="2976" y="84"/>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34" tIns="45718" rIns="91434" bIns="45718" rtlCol="0"/>
          <a:lstStyle>
            <a:lvl1pPr algn="l" fontAlgn="auto">
              <a:spcBef>
                <a:spcPts val="0"/>
              </a:spcBef>
              <a:spcAft>
                <a:spcPts val="0"/>
              </a:spcAft>
              <a:defRPr sz="1200">
                <a:latin typeface="+mn-lt"/>
                <a:cs typeface="+mn-cs"/>
              </a:defRPr>
            </a:lvl1pPr>
          </a:lstStyle>
          <a:p>
            <a:pPr>
              <a:defRPr/>
            </a:pPr>
            <a:endParaRPr lang="en-IE"/>
          </a:p>
        </p:txBody>
      </p:sp>
      <p:sp>
        <p:nvSpPr>
          <p:cNvPr id="3" name="Date Placeholder 2"/>
          <p:cNvSpPr>
            <a:spLocks noGrp="1"/>
          </p:cNvSpPr>
          <p:nvPr>
            <p:ph type="dt" sz="quarter" idx="1"/>
          </p:nvPr>
        </p:nvSpPr>
        <p:spPr>
          <a:xfrm>
            <a:off x="3777608" y="0"/>
            <a:ext cx="2889938" cy="496332"/>
          </a:xfrm>
          <a:prstGeom prst="rect">
            <a:avLst/>
          </a:prstGeom>
        </p:spPr>
        <p:txBody>
          <a:bodyPr vert="horz" lIns="91434" tIns="45718" rIns="91434" bIns="45718" rtlCol="0"/>
          <a:lstStyle>
            <a:lvl1pPr algn="r" fontAlgn="auto">
              <a:spcBef>
                <a:spcPts val="0"/>
              </a:spcBef>
              <a:spcAft>
                <a:spcPts val="0"/>
              </a:spcAft>
              <a:defRPr sz="1200">
                <a:latin typeface="+mn-lt"/>
                <a:cs typeface="+mn-cs"/>
              </a:defRPr>
            </a:lvl1pPr>
          </a:lstStyle>
          <a:p>
            <a:pPr>
              <a:defRPr/>
            </a:pPr>
            <a:fld id="{247C9C97-AE25-455E-B6AC-688DBDC48432}" type="datetimeFigureOut">
              <a:rPr lang="en-IE"/>
              <a:pPr>
                <a:defRPr/>
              </a:pPr>
              <a:t>16/10/2018</a:t>
            </a:fld>
            <a:endParaRPr lang="en-IE"/>
          </a:p>
        </p:txBody>
      </p:sp>
      <p:sp>
        <p:nvSpPr>
          <p:cNvPr id="4" name="Footer Placeholder 3"/>
          <p:cNvSpPr>
            <a:spLocks noGrp="1"/>
          </p:cNvSpPr>
          <p:nvPr>
            <p:ph type="ftr" sz="quarter" idx="2"/>
          </p:nvPr>
        </p:nvSpPr>
        <p:spPr>
          <a:xfrm>
            <a:off x="0" y="9428583"/>
            <a:ext cx="2889938" cy="496332"/>
          </a:xfrm>
          <a:prstGeom prst="rect">
            <a:avLst/>
          </a:prstGeom>
        </p:spPr>
        <p:txBody>
          <a:bodyPr vert="horz" lIns="91434" tIns="45718" rIns="91434" bIns="45718" rtlCol="0" anchor="b"/>
          <a:lstStyle>
            <a:lvl1pPr algn="l" fontAlgn="auto">
              <a:spcBef>
                <a:spcPts val="0"/>
              </a:spcBef>
              <a:spcAft>
                <a:spcPts val="0"/>
              </a:spcAft>
              <a:defRPr sz="1200">
                <a:latin typeface="+mn-lt"/>
                <a:cs typeface="+mn-cs"/>
              </a:defRPr>
            </a:lvl1pPr>
          </a:lstStyle>
          <a:p>
            <a:pPr>
              <a:defRPr/>
            </a:pPr>
            <a:endParaRPr lang="en-IE"/>
          </a:p>
        </p:txBody>
      </p:sp>
      <p:sp>
        <p:nvSpPr>
          <p:cNvPr id="5" name="Slide Number Placeholder 4"/>
          <p:cNvSpPr>
            <a:spLocks noGrp="1"/>
          </p:cNvSpPr>
          <p:nvPr>
            <p:ph type="sldNum" sz="quarter" idx="3"/>
          </p:nvPr>
        </p:nvSpPr>
        <p:spPr>
          <a:xfrm>
            <a:off x="3777608" y="9428583"/>
            <a:ext cx="2889938" cy="496332"/>
          </a:xfrm>
          <a:prstGeom prst="rect">
            <a:avLst/>
          </a:prstGeom>
        </p:spPr>
        <p:txBody>
          <a:bodyPr vert="horz" lIns="91434" tIns="45718" rIns="91434" bIns="45718" rtlCol="0" anchor="b"/>
          <a:lstStyle>
            <a:lvl1pPr algn="r" fontAlgn="auto">
              <a:spcBef>
                <a:spcPts val="0"/>
              </a:spcBef>
              <a:spcAft>
                <a:spcPts val="0"/>
              </a:spcAft>
              <a:defRPr sz="1200">
                <a:latin typeface="+mn-lt"/>
                <a:cs typeface="+mn-cs"/>
              </a:defRPr>
            </a:lvl1pPr>
          </a:lstStyle>
          <a:p>
            <a:pPr>
              <a:defRPr/>
            </a:pPr>
            <a:fld id="{5079692A-A460-416F-9F17-9E50DDF9B157}" type="slidenum">
              <a:rPr lang="en-IE"/>
              <a:pPr>
                <a:defRPr/>
              </a:pPr>
              <a:t>‹#›</a:t>
            </a:fld>
            <a:endParaRPr lang="en-IE"/>
          </a:p>
        </p:txBody>
      </p:sp>
    </p:spTree>
    <p:extLst>
      <p:ext uri="{BB962C8B-B14F-4D97-AF65-F5344CB8AC3E}">
        <p14:creationId xmlns:p14="http://schemas.microsoft.com/office/powerpoint/2010/main" val="126637995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34" tIns="45718" rIns="91434" bIns="45718" rtlCol="0"/>
          <a:lstStyle>
            <a:lvl1pPr algn="l" fontAlgn="auto">
              <a:spcBef>
                <a:spcPts val="0"/>
              </a:spcBef>
              <a:spcAft>
                <a:spcPts val="0"/>
              </a:spcAft>
              <a:defRPr sz="1200">
                <a:latin typeface="+mn-lt"/>
                <a:cs typeface="+mn-cs"/>
              </a:defRPr>
            </a:lvl1pPr>
          </a:lstStyle>
          <a:p>
            <a:pPr>
              <a:defRPr/>
            </a:pPr>
            <a:endParaRPr lang="en-IE"/>
          </a:p>
        </p:txBody>
      </p:sp>
      <p:sp>
        <p:nvSpPr>
          <p:cNvPr id="3" name="Date Placeholder 2"/>
          <p:cNvSpPr>
            <a:spLocks noGrp="1"/>
          </p:cNvSpPr>
          <p:nvPr>
            <p:ph type="dt" idx="1"/>
          </p:nvPr>
        </p:nvSpPr>
        <p:spPr>
          <a:xfrm>
            <a:off x="3777608" y="0"/>
            <a:ext cx="2889938" cy="496332"/>
          </a:xfrm>
          <a:prstGeom prst="rect">
            <a:avLst/>
          </a:prstGeom>
        </p:spPr>
        <p:txBody>
          <a:bodyPr vert="horz" lIns="91434" tIns="45718" rIns="91434" bIns="45718" rtlCol="0"/>
          <a:lstStyle>
            <a:lvl1pPr algn="r" fontAlgn="auto">
              <a:spcBef>
                <a:spcPts val="0"/>
              </a:spcBef>
              <a:spcAft>
                <a:spcPts val="0"/>
              </a:spcAft>
              <a:defRPr sz="1200">
                <a:latin typeface="+mn-lt"/>
                <a:cs typeface="+mn-cs"/>
              </a:defRPr>
            </a:lvl1pPr>
          </a:lstStyle>
          <a:p>
            <a:pPr>
              <a:defRPr/>
            </a:pPr>
            <a:fld id="{84FCD691-EC62-49CB-8DB1-60909ADFC08D}" type="datetimeFigureOut">
              <a:rPr lang="en-IE"/>
              <a:pPr>
                <a:defRPr/>
              </a:pPr>
              <a:t>16/10/2018</a:t>
            </a:fld>
            <a:endParaRPr lang="en-IE"/>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34" tIns="45718" rIns="91434" bIns="45718" rtlCol="0" anchor="ctr"/>
          <a:lstStyle/>
          <a:p>
            <a:pPr lvl="0"/>
            <a:endParaRPr lang="en-IE" noProof="0"/>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34" tIns="45718" rIns="91434" bIns="45718"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E" noProof="0"/>
          </a:p>
        </p:txBody>
      </p:sp>
      <p:sp>
        <p:nvSpPr>
          <p:cNvPr id="6" name="Footer Placeholder 5"/>
          <p:cNvSpPr>
            <a:spLocks noGrp="1"/>
          </p:cNvSpPr>
          <p:nvPr>
            <p:ph type="ftr" sz="quarter" idx="4"/>
          </p:nvPr>
        </p:nvSpPr>
        <p:spPr>
          <a:xfrm>
            <a:off x="0" y="9428583"/>
            <a:ext cx="2889938" cy="496332"/>
          </a:xfrm>
          <a:prstGeom prst="rect">
            <a:avLst/>
          </a:prstGeom>
        </p:spPr>
        <p:txBody>
          <a:bodyPr vert="horz" lIns="91434" tIns="45718" rIns="91434" bIns="45718" rtlCol="0" anchor="b"/>
          <a:lstStyle>
            <a:lvl1pPr algn="l" fontAlgn="auto">
              <a:spcBef>
                <a:spcPts val="0"/>
              </a:spcBef>
              <a:spcAft>
                <a:spcPts val="0"/>
              </a:spcAft>
              <a:defRPr sz="1200">
                <a:latin typeface="+mn-lt"/>
                <a:cs typeface="+mn-cs"/>
              </a:defRPr>
            </a:lvl1pPr>
          </a:lstStyle>
          <a:p>
            <a:pPr>
              <a:defRPr/>
            </a:pPr>
            <a:endParaRPr lang="en-IE"/>
          </a:p>
        </p:txBody>
      </p:sp>
      <p:sp>
        <p:nvSpPr>
          <p:cNvPr id="7" name="Slide Number Placeholder 6"/>
          <p:cNvSpPr>
            <a:spLocks noGrp="1"/>
          </p:cNvSpPr>
          <p:nvPr>
            <p:ph type="sldNum" sz="quarter" idx="5"/>
          </p:nvPr>
        </p:nvSpPr>
        <p:spPr>
          <a:xfrm>
            <a:off x="3777608" y="9428583"/>
            <a:ext cx="2889938" cy="496332"/>
          </a:xfrm>
          <a:prstGeom prst="rect">
            <a:avLst/>
          </a:prstGeom>
        </p:spPr>
        <p:txBody>
          <a:bodyPr vert="horz" lIns="91434" tIns="45718" rIns="91434" bIns="45718" rtlCol="0" anchor="b"/>
          <a:lstStyle>
            <a:lvl1pPr algn="r" fontAlgn="auto">
              <a:spcBef>
                <a:spcPts val="0"/>
              </a:spcBef>
              <a:spcAft>
                <a:spcPts val="0"/>
              </a:spcAft>
              <a:defRPr sz="1200">
                <a:latin typeface="+mn-lt"/>
                <a:cs typeface="+mn-cs"/>
              </a:defRPr>
            </a:lvl1pPr>
          </a:lstStyle>
          <a:p>
            <a:pPr>
              <a:defRPr/>
            </a:pPr>
            <a:fld id="{10B671C9-1813-4D33-9B9F-955A721B0641}" type="slidenum">
              <a:rPr lang="en-IE"/>
              <a:pPr>
                <a:defRPr/>
              </a:pPr>
              <a:t>‹#›</a:t>
            </a:fld>
            <a:endParaRPr lang="en-IE"/>
          </a:p>
        </p:txBody>
      </p:sp>
    </p:spTree>
    <p:extLst>
      <p:ext uri="{BB962C8B-B14F-4D97-AF65-F5344CB8AC3E}">
        <p14:creationId xmlns:p14="http://schemas.microsoft.com/office/powerpoint/2010/main" val="375834043"/>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IE" altLang="en-US" dirty="0"/>
          </a:p>
        </p:txBody>
      </p:sp>
      <p:sp>
        <p:nvSpPr>
          <p:cNvPr id="15364" name="Date Placeholder 3"/>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Franklin Gothic Medium" pitchFamily="34" charset="0"/>
              </a:defRPr>
            </a:lvl1pPr>
            <a:lvl2pPr marL="742905" indent="-285733">
              <a:defRPr>
                <a:solidFill>
                  <a:schemeClr val="tx1"/>
                </a:solidFill>
                <a:latin typeface="Franklin Gothic Medium" pitchFamily="34" charset="0"/>
              </a:defRPr>
            </a:lvl2pPr>
            <a:lvl3pPr marL="1142930" indent="-228586">
              <a:defRPr>
                <a:solidFill>
                  <a:schemeClr val="tx1"/>
                </a:solidFill>
                <a:latin typeface="Franklin Gothic Medium" pitchFamily="34" charset="0"/>
              </a:defRPr>
            </a:lvl3pPr>
            <a:lvl4pPr marL="1600103" indent="-228586">
              <a:defRPr>
                <a:solidFill>
                  <a:schemeClr val="tx1"/>
                </a:solidFill>
                <a:latin typeface="Franklin Gothic Medium" pitchFamily="34" charset="0"/>
              </a:defRPr>
            </a:lvl4pPr>
            <a:lvl5pPr marL="2057275" indent="-228586">
              <a:defRPr>
                <a:solidFill>
                  <a:schemeClr val="tx1"/>
                </a:solidFill>
                <a:latin typeface="Franklin Gothic Medium" pitchFamily="34" charset="0"/>
              </a:defRPr>
            </a:lvl5pPr>
            <a:lvl6pPr marL="2514447" indent="-228586" fontAlgn="base">
              <a:spcBef>
                <a:spcPct val="0"/>
              </a:spcBef>
              <a:spcAft>
                <a:spcPct val="0"/>
              </a:spcAft>
              <a:defRPr>
                <a:solidFill>
                  <a:schemeClr val="tx1"/>
                </a:solidFill>
                <a:latin typeface="Franklin Gothic Medium" pitchFamily="34" charset="0"/>
              </a:defRPr>
            </a:lvl6pPr>
            <a:lvl7pPr marL="2971619" indent="-228586" fontAlgn="base">
              <a:spcBef>
                <a:spcPct val="0"/>
              </a:spcBef>
              <a:spcAft>
                <a:spcPct val="0"/>
              </a:spcAft>
              <a:defRPr>
                <a:solidFill>
                  <a:schemeClr val="tx1"/>
                </a:solidFill>
                <a:latin typeface="Franklin Gothic Medium" pitchFamily="34" charset="0"/>
              </a:defRPr>
            </a:lvl7pPr>
            <a:lvl8pPr marL="3428791" indent="-228586" fontAlgn="base">
              <a:spcBef>
                <a:spcPct val="0"/>
              </a:spcBef>
              <a:spcAft>
                <a:spcPct val="0"/>
              </a:spcAft>
              <a:defRPr>
                <a:solidFill>
                  <a:schemeClr val="tx1"/>
                </a:solidFill>
                <a:latin typeface="Franklin Gothic Medium" pitchFamily="34" charset="0"/>
              </a:defRPr>
            </a:lvl8pPr>
            <a:lvl9pPr marL="3885963" indent="-228586" fontAlgn="base">
              <a:spcBef>
                <a:spcPct val="0"/>
              </a:spcBef>
              <a:spcAft>
                <a:spcPct val="0"/>
              </a:spcAft>
              <a:defRPr>
                <a:solidFill>
                  <a:schemeClr val="tx1"/>
                </a:solidFill>
                <a:latin typeface="Franklin Gothic Medium"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73687BF-584A-4F3F-94C0-CBDC10F4F950}" type="datetime1">
              <a:rPr kumimoji="0" lang="en-IE" sz="1200" b="0" i="0" u="none" strike="noStrike" kern="1200" cap="none" spc="0" normalizeH="0" baseline="0" noProof="0" smtClean="0">
                <a:ln>
                  <a:noFill/>
                </a:ln>
                <a:solidFill>
                  <a:prstClr val="black"/>
                </a:solidFill>
                <a:effectLst/>
                <a:uLnTx/>
                <a:uFillTx/>
                <a:latin typeface="Calibri"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16/10/2018</a:t>
            </a:fld>
            <a:endParaRPr kumimoji="0" lang="en-IE" sz="1200" b="0" i="0" u="none" strike="noStrike" kern="1200" cap="none" spc="0" normalizeH="0" baseline="0" noProof="0">
              <a:ln>
                <a:noFill/>
              </a:ln>
              <a:solidFill>
                <a:prstClr val="black"/>
              </a:solidFill>
              <a:effectLst/>
              <a:uLnTx/>
              <a:uFillTx/>
              <a:latin typeface="Calibri" pitchFamily="34" charset="0"/>
              <a:ea typeface="+mn-ea"/>
              <a:cs typeface="+mn-cs"/>
            </a:endParaRPr>
          </a:p>
        </p:txBody>
      </p:sp>
      <p:sp>
        <p:nvSpPr>
          <p:cNvPr id="15365"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05" indent="-285733">
              <a:defRPr>
                <a:solidFill>
                  <a:schemeClr val="tx1"/>
                </a:solidFill>
                <a:latin typeface="Franklin Gothic Medium" pitchFamily="34" charset="0"/>
              </a:defRPr>
            </a:lvl2pPr>
            <a:lvl3pPr marL="1142930" indent="-228586">
              <a:defRPr>
                <a:solidFill>
                  <a:schemeClr val="tx1"/>
                </a:solidFill>
                <a:latin typeface="Franklin Gothic Medium" pitchFamily="34" charset="0"/>
              </a:defRPr>
            </a:lvl3pPr>
            <a:lvl4pPr marL="1600103" indent="-228586">
              <a:defRPr>
                <a:solidFill>
                  <a:schemeClr val="tx1"/>
                </a:solidFill>
                <a:latin typeface="Franklin Gothic Medium" pitchFamily="34" charset="0"/>
              </a:defRPr>
            </a:lvl4pPr>
            <a:lvl5pPr marL="2057275" indent="-228586">
              <a:defRPr>
                <a:solidFill>
                  <a:schemeClr val="tx1"/>
                </a:solidFill>
                <a:latin typeface="Franklin Gothic Medium" pitchFamily="34" charset="0"/>
              </a:defRPr>
            </a:lvl5pPr>
            <a:lvl6pPr marL="2514447" indent="-228586" fontAlgn="base">
              <a:spcBef>
                <a:spcPct val="0"/>
              </a:spcBef>
              <a:spcAft>
                <a:spcPct val="0"/>
              </a:spcAft>
              <a:defRPr>
                <a:solidFill>
                  <a:schemeClr val="tx1"/>
                </a:solidFill>
                <a:latin typeface="Franklin Gothic Medium" pitchFamily="34" charset="0"/>
              </a:defRPr>
            </a:lvl6pPr>
            <a:lvl7pPr marL="2971619" indent="-228586" fontAlgn="base">
              <a:spcBef>
                <a:spcPct val="0"/>
              </a:spcBef>
              <a:spcAft>
                <a:spcPct val="0"/>
              </a:spcAft>
              <a:defRPr>
                <a:solidFill>
                  <a:schemeClr val="tx1"/>
                </a:solidFill>
                <a:latin typeface="Franklin Gothic Medium" pitchFamily="34" charset="0"/>
              </a:defRPr>
            </a:lvl7pPr>
            <a:lvl8pPr marL="3428791" indent="-228586" fontAlgn="base">
              <a:spcBef>
                <a:spcPct val="0"/>
              </a:spcBef>
              <a:spcAft>
                <a:spcPct val="0"/>
              </a:spcAft>
              <a:defRPr>
                <a:solidFill>
                  <a:schemeClr val="tx1"/>
                </a:solidFill>
                <a:latin typeface="Franklin Gothic Medium" pitchFamily="34" charset="0"/>
              </a:defRPr>
            </a:lvl8pPr>
            <a:lvl9pPr marL="3885963" indent="-228586" fontAlgn="base">
              <a:spcBef>
                <a:spcPct val="0"/>
              </a:spcBef>
              <a:spcAft>
                <a:spcPct val="0"/>
              </a:spcAft>
              <a:defRPr>
                <a:solidFill>
                  <a:schemeClr val="tx1"/>
                </a:solidFill>
                <a:latin typeface="Franklin Gothic Medium"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32DECE-05F2-46A0-B0BC-07E358BD81AD}" type="slidenum">
              <a:rPr kumimoji="0" lang="en-IE" sz="1200" b="0" i="0" u="none" strike="noStrike" kern="1200" cap="none" spc="0" normalizeH="0" baseline="0" noProof="0" smtClean="0">
                <a:ln>
                  <a:noFill/>
                </a:ln>
                <a:solidFill>
                  <a:prstClr val="black"/>
                </a:solidFill>
                <a:effectLst/>
                <a:uLnTx/>
                <a:uFillTx/>
                <a:latin typeface="Calibri"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IE" sz="1200" b="0" i="0" u="none" strike="noStrike" kern="1200" cap="none" spc="0" normalizeH="0" baseline="0" noProof="0">
              <a:ln>
                <a:noFill/>
              </a:ln>
              <a:solidFill>
                <a:prstClr val="black"/>
              </a:solidFill>
              <a:effectLst/>
              <a:uLnTx/>
              <a:uFillTx/>
              <a:latin typeface="Calibri" pitchFamily="34" charset="0"/>
              <a:ea typeface="+mn-ea"/>
              <a:cs typeface="+mn-cs"/>
            </a:endParaRPr>
          </a:p>
        </p:txBody>
      </p:sp>
    </p:spTree>
    <p:extLst>
      <p:ext uri="{BB962C8B-B14F-4D97-AF65-F5344CB8AC3E}">
        <p14:creationId xmlns:p14="http://schemas.microsoft.com/office/powerpoint/2010/main" val="2254083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12</a:t>
            </a:fld>
            <a:endParaRPr lang="en-IE"/>
          </a:p>
        </p:txBody>
      </p:sp>
    </p:spTree>
    <p:extLst>
      <p:ext uri="{BB962C8B-B14F-4D97-AF65-F5344CB8AC3E}">
        <p14:creationId xmlns:p14="http://schemas.microsoft.com/office/powerpoint/2010/main" val="717829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13</a:t>
            </a:fld>
            <a:endParaRPr lang="en-IE"/>
          </a:p>
        </p:txBody>
      </p:sp>
    </p:spTree>
    <p:extLst>
      <p:ext uri="{BB962C8B-B14F-4D97-AF65-F5344CB8AC3E}">
        <p14:creationId xmlns:p14="http://schemas.microsoft.com/office/powerpoint/2010/main" val="2715048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D59890-ACE8-43ED-847C-EE16D8A85B5B}" type="datetime1">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16/10/2018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440101-E500-41C2-ACEB-1B7E17C66BAF}"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36980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15</a:t>
            </a:fld>
            <a:endParaRPr lang="en-IE"/>
          </a:p>
        </p:txBody>
      </p:sp>
    </p:spTree>
    <p:extLst>
      <p:ext uri="{BB962C8B-B14F-4D97-AF65-F5344CB8AC3E}">
        <p14:creationId xmlns:p14="http://schemas.microsoft.com/office/powerpoint/2010/main" val="2417519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D59890-ACE8-43ED-847C-EE16D8A85B5B}" type="datetime1">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16/10/2018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440101-E500-41C2-ACEB-1B7E17C66BAF}"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6114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17</a:t>
            </a:fld>
            <a:endParaRPr lang="en-IE"/>
          </a:p>
        </p:txBody>
      </p:sp>
    </p:spTree>
    <p:extLst>
      <p:ext uri="{BB962C8B-B14F-4D97-AF65-F5344CB8AC3E}">
        <p14:creationId xmlns:p14="http://schemas.microsoft.com/office/powerpoint/2010/main" val="10508885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18</a:t>
            </a:fld>
            <a:endParaRPr lang="en-IE"/>
          </a:p>
        </p:txBody>
      </p:sp>
    </p:spTree>
    <p:extLst>
      <p:ext uri="{BB962C8B-B14F-4D97-AF65-F5344CB8AC3E}">
        <p14:creationId xmlns:p14="http://schemas.microsoft.com/office/powerpoint/2010/main" val="2271525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19</a:t>
            </a:fld>
            <a:endParaRPr lang="en-IE"/>
          </a:p>
        </p:txBody>
      </p:sp>
    </p:spTree>
    <p:extLst>
      <p:ext uri="{BB962C8B-B14F-4D97-AF65-F5344CB8AC3E}">
        <p14:creationId xmlns:p14="http://schemas.microsoft.com/office/powerpoint/2010/main" val="40909127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IE" dirty="0"/>
              <a:t>Drinagh – “any interest in the Shares of the Society exceeding €150,000 or an amount equal to one per cent of the total assets of the Society, whichever  is  the  greater  or  such other maximum  amount as may be fixed by law from time    to time.”</a:t>
            </a:r>
          </a:p>
          <a:p>
            <a:pPr>
              <a:defRPr/>
            </a:pPr>
            <a:endParaRPr lang="en-IE" dirty="0"/>
          </a:p>
          <a:p>
            <a:pPr>
              <a:defRPr/>
            </a:pPr>
            <a:r>
              <a:rPr lang="en-IE" dirty="0" err="1"/>
              <a:t>Lisavaird</a:t>
            </a:r>
            <a:r>
              <a:rPr lang="en-IE" dirty="0"/>
              <a:t> – “any interest in the Shares of the Society exceeding €126,973.81 or such other maximum amount as may be fixed by law from time to time.”</a:t>
            </a:r>
          </a:p>
        </p:txBody>
      </p:sp>
      <p:sp>
        <p:nvSpPr>
          <p:cNvPr id="4" name="Date Placeholder 3"/>
          <p:cNvSpPr>
            <a:spLocks noGrp="1"/>
          </p:cNvSpPr>
          <p:nvPr>
            <p:ph type="dt" sz="quarter"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D59890-ACE8-43ED-847C-EE16D8A85B5B}" type="datetime1">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16/10/2018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440101-E500-41C2-ACEB-1B7E17C66BAF}"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00646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21</a:t>
            </a:fld>
            <a:endParaRPr lang="en-IE"/>
          </a:p>
        </p:txBody>
      </p:sp>
    </p:spTree>
    <p:extLst>
      <p:ext uri="{BB962C8B-B14F-4D97-AF65-F5344CB8AC3E}">
        <p14:creationId xmlns:p14="http://schemas.microsoft.com/office/powerpoint/2010/main" val="529929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IE" dirty="0"/>
              <a:t>Just as a reminder….the Co-Operative is a….</a:t>
            </a:r>
          </a:p>
          <a:p>
            <a:pPr>
              <a:defRPr/>
            </a:pPr>
            <a:r>
              <a:rPr lang="en-IE" dirty="0"/>
              <a:t>…it can….</a:t>
            </a:r>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2</a:t>
            </a:fld>
            <a:endParaRPr lang="en-IE"/>
          </a:p>
        </p:txBody>
      </p:sp>
    </p:spTree>
    <p:extLst>
      <p:ext uri="{BB962C8B-B14F-4D97-AF65-F5344CB8AC3E}">
        <p14:creationId xmlns:p14="http://schemas.microsoft.com/office/powerpoint/2010/main" val="42214197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22</a:t>
            </a:fld>
            <a:endParaRPr lang="en-IE"/>
          </a:p>
        </p:txBody>
      </p:sp>
    </p:spTree>
    <p:extLst>
      <p:ext uri="{BB962C8B-B14F-4D97-AF65-F5344CB8AC3E}">
        <p14:creationId xmlns:p14="http://schemas.microsoft.com/office/powerpoint/2010/main" val="23017988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666909" y="4715153"/>
            <a:ext cx="5335270" cy="5209762"/>
          </a:xfrm>
        </p:spPr>
        <p:txBody>
          <a:bodyPr/>
          <a:lstStyle/>
          <a:p>
            <a:pPr>
              <a:defRPr/>
            </a:pPr>
            <a:r>
              <a:rPr lang="en-IE" dirty="0"/>
              <a:t>Examples</a:t>
            </a:r>
          </a:p>
          <a:p>
            <a:pPr marL="228586" indent="-228586">
              <a:buAutoNum type="arabicParenR"/>
              <a:defRPr/>
            </a:pPr>
            <a:r>
              <a:rPr lang="en-IE" baseline="0" dirty="0"/>
              <a:t>Good Faith</a:t>
            </a:r>
          </a:p>
          <a:p>
            <a:pPr marL="228586" indent="-228586">
              <a:buAutoNum type="arabicParenR"/>
              <a:defRPr/>
            </a:pPr>
            <a:endParaRPr lang="en-IE" baseline="0" dirty="0"/>
          </a:p>
          <a:p>
            <a:pPr marL="228586" indent="-228586">
              <a:buAutoNum type="arabicParenR"/>
              <a:defRPr/>
            </a:pPr>
            <a:r>
              <a:rPr lang="en-IE" baseline="0" dirty="0"/>
              <a:t>Constitution</a:t>
            </a:r>
          </a:p>
          <a:p>
            <a:pPr>
              <a:defRPr/>
            </a:pPr>
            <a:r>
              <a:rPr lang="en-IE" baseline="0" dirty="0"/>
              <a:t>	&gt; Director declared bankrupt – eligible?</a:t>
            </a:r>
          </a:p>
          <a:p>
            <a:pPr>
              <a:defRPr/>
            </a:pPr>
            <a:r>
              <a:rPr lang="en-IE" baseline="0" dirty="0"/>
              <a:t>	&gt; Notice of meetings – Enough time; what means?</a:t>
            </a:r>
          </a:p>
          <a:p>
            <a:pPr>
              <a:defRPr/>
            </a:pPr>
            <a:endParaRPr lang="en-IE" baseline="0" dirty="0"/>
          </a:p>
          <a:p>
            <a:pPr>
              <a:defRPr/>
            </a:pPr>
            <a:r>
              <a:rPr lang="en-IE" baseline="0" dirty="0"/>
              <a:t>3) Not Profit from position</a:t>
            </a:r>
          </a:p>
          <a:p>
            <a:pPr>
              <a:defRPr/>
            </a:pPr>
            <a:r>
              <a:rPr lang="en-IE" baseline="0" dirty="0"/>
              <a:t>	&gt; Mart seeking to buy land &gt; director uses info. to make his own counter offer just above Mart’s</a:t>
            </a:r>
          </a:p>
          <a:p>
            <a:pPr>
              <a:defRPr/>
            </a:pPr>
            <a:r>
              <a:rPr lang="en-IE" baseline="0" dirty="0"/>
              <a:t>		offer.</a:t>
            </a:r>
          </a:p>
          <a:p>
            <a:pPr>
              <a:defRPr/>
            </a:pPr>
            <a:r>
              <a:rPr lang="en-IE" baseline="0" dirty="0"/>
              <a:t>4) Conflicts</a:t>
            </a:r>
          </a:p>
          <a:p>
            <a:pPr>
              <a:defRPr/>
            </a:pPr>
            <a:r>
              <a:rPr lang="en-IE" baseline="0" dirty="0"/>
              <a:t>	&gt; Identify it, disclose it and register it</a:t>
            </a:r>
          </a:p>
          <a:p>
            <a:pPr>
              <a:defRPr/>
            </a:pPr>
            <a:r>
              <a:rPr lang="en-IE" baseline="0" dirty="0"/>
              <a:t>	&gt; Not precluded from entering a transaction</a:t>
            </a:r>
          </a:p>
          <a:p>
            <a:pPr>
              <a:defRPr/>
            </a:pPr>
            <a:r>
              <a:rPr lang="en-IE" baseline="0" dirty="0"/>
              <a:t>	&gt; Judgment call</a:t>
            </a:r>
          </a:p>
          <a:p>
            <a:pPr>
              <a:defRPr/>
            </a:pPr>
            <a:r>
              <a:rPr lang="en-IE" baseline="0" dirty="0"/>
              <a:t>	&gt; Minimum – disclose</a:t>
            </a:r>
          </a:p>
          <a:p>
            <a:pPr>
              <a:defRPr/>
            </a:pPr>
            <a:r>
              <a:rPr lang="en-IE" baseline="0" dirty="0"/>
              <a:t>	&gt; Example: Hiring a builder – big project – you / your son are builders – 		you’ve tendered – - Board meeting to decide – what do 		you do?</a:t>
            </a:r>
          </a:p>
          <a:p>
            <a:pPr>
              <a:defRPr/>
            </a:pPr>
            <a:r>
              <a:rPr lang="en-IE" baseline="0" dirty="0"/>
              <a:t>	&gt; Possible pre-emptive solutions &gt; Board Sub-Committee</a:t>
            </a:r>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23</a:t>
            </a:fld>
            <a:endParaRPr lang="en-IE"/>
          </a:p>
        </p:txBody>
      </p:sp>
    </p:spTree>
    <p:extLst>
      <p:ext uri="{BB962C8B-B14F-4D97-AF65-F5344CB8AC3E}">
        <p14:creationId xmlns:p14="http://schemas.microsoft.com/office/powerpoint/2010/main" val="29512236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666909" y="4715153"/>
            <a:ext cx="5335270" cy="5209762"/>
          </a:xfrm>
        </p:spPr>
        <p:txBody>
          <a:bodyPr/>
          <a:lstStyle/>
          <a:p>
            <a:pPr>
              <a:defRPr/>
            </a:pPr>
            <a:r>
              <a:rPr lang="en-IE" dirty="0"/>
              <a:t>Examples</a:t>
            </a:r>
          </a:p>
          <a:p>
            <a:pPr marL="228586" indent="-228586">
              <a:buAutoNum type="arabicParenR"/>
              <a:defRPr/>
            </a:pPr>
            <a:r>
              <a:rPr lang="en-IE" baseline="0" dirty="0"/>
              <a:t>Good Faith</a:t>
            </a:r>
          </a:p>
          <a:p>
            <a:pPr marL="228586" indent="-228586">
              <a:buAutoNum type="arabicParenR"/>
              <a:defRPr/>
            </a:pPr>
            <a:endParaRPr lang="en-IE" baseline="0" dirty="0"/>
          </a:p>
          <a:p>
            <a:pPr marL="228586" indent="-228586">
              <a:buAutoNum type="arabicParenR"/>
              <a:defRPr/>
            </a:pPr>
            <a:r>
              <a:rPr lang="en-IE" baseline="0" dirty="0"/>
              <a:t>Constitution</a:t>
            </a:r>
          </a:p>
          <a:p>
            <a:pPr>
              <a:defRPr/>
            </a:pPr>
            <a:r>
              <a:rPr lang="en-IE" baseline="0" dirty="0"/>
              <a:t>	&gt; Director declared bankrupt – eligible?</a:t>
            </a:r>
          </a:p>
          <a:p>
            <a:pPr>
              <a:defRPr/>
            </a:pPr>
            <a:r>
              <a:rPr lang="en-IE" baseline="0" dirty="0"/>
              <a:t>	&gt; Notice of meetings – Enough time; what means?</a:t>
            </a:r>
          </a:p>
          <a:p>
            <a:pPr>
              <a:defRPr/>
            </a:pPr>
            <a:endParaRPr lang="en-IE" baseline="0" dirty="0"/>
          </a:p>
          <a:p>
            <a:pPr>
              <a:defRPr/>
            </a:pPr>
            <a:r>
              <a:rPr lang="en-IE" baseline="0" dirty="0"/>
              <a:t>3) Not Profit from position</a:t>
            </a:r>
          </a:p>
          <a:p>
            <a:pPr>
              <a:defRPr/>
            </a:pPr>
            <a:r>
              <a:rPr lang="en-IE" baseline="0" dirty="0"/>
              <a:t>	&gt; Mart seeking to buy land &gt; director uses info. to make his own counter offer just above Mart’s</a:t>
            </a:r>
          </a:p>
          <a:p>
            <a:pPr>
              <a:defRPr/>
            </a:pPr>
            <a:r>
              <a:rPr lang="en-IE" baseline="0" dirty="0"/>
              <a:t>		offer.</a:t>
            </a:r>
          </a:p>
          <a:p>
            <a:pPr>
              <a:defRPr/>
            </a:pPr>
            <a:r>
              <a:rPr lang="en-IE" baseline="0" dirty="0"/>
              <a:t>4) Conflicts</a:t>
            </a:r>
          </a:p>
          <a:p>
            <a:pPr>
              <a:defRPr/>
            </a:pPr>
            <a:r>
              <a:rPr lang="en-IE" baseline="0" dirty="0"/>
              <a:t>	&gt; Identify it, disclose it and register it</a:t>
            </a:r>
          </a:p>
          <a:p>
            <a:pPr>
              <a:defRPr/>
            </a:pPr>
            <a:r>
              <a:rPr lang="en-IE" baseline="0" dirty="0"/>
              <a:t>	&gt; Not precluded from entering a transaction</a:t>
            </a:r>
          </a:p>
          <a:p>
            <a:pPr>
              <a:defRPr/>
            </a:pPr>
            <a:r>
              <a:rPr lang="en-IE" baseline="0" dirty="0"/>
              <a:t>	&gt; Judgment call</a:t>
            </a:r>
          </a:p>
          <a:p>
            <a:pPr>
              <a:defRPr/>
            </a:pPr>
            <a:r>
              <a:rPr lang="en-IE" baseline="0" dirty="0"/>
              <a:t>	&gt; Minimum – disclose</a:t>
            </a:r>
          </a:p>
          <a:p>
            <a:pPr>
              <a:defRPr/>
            </a:pPr>
            <a:r>
              <a:rPr lang="en-IE" baseline="0" dirty="0"/>
              <a:t>	&gt; Example: Hiring a builder – big project – you / your son are builders – 		you’ve tendered – - Board meeting to decide – what do 		you do?</a:t>
            </a:r>
          </a:p>
          <a:p>
            <a:pPr>
              <a:defRPr/>
            </a:pPr>
            <a:r>
              <a:rPr lang="en-IE" baseline="0" dirty="0"/>
              <a:t>	&gt; Possible pre-emptive solutions &gt; Board Sub-Committee</a:t>
            </a:r>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24</a:t>
            </a:fld>
            <a:endParaRPr lang="en-IE"/>
          </a:p>
        </p:txBody>
      </p:sp>
    </p:spTree>
    <p:extLst>
      <p:ext uri="{BB962C8B-B14F-4D97-AF65-F5344CB8AC3E}">
        <p14:creationId xmlns:p14="http://schemas.microsoft.com/office/powerpoint/2010/main" val="16258288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25</a:t>
            </a:fld>
            <a:endParaRPr lang="en-IE"/>
          </a:p>
        </p:txBody>
      </p:sp>
    </p:spTree>
    <p:extLst>
      <p:ext uri="{BB962C8B-B14F-4D97-AF65-F5344CB8AC3E}">
        <p14:creationId xmlns:p14="http://schemas.microsoft.com/office/powerpoint/2010/main" val="13081430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26</a:t>
            </a:fld>
            <a:endParaRPr lang="en-IE"/>
          </a:p>
        </p:txBody>
      </p:sp>
    </p:spTree>
    <p:extLst>
      <p:ext uri="{BB962C8B-B14F-4D97-AF65-F5344CB8AC3E}">
        <p14:creationId xmlns:p14="http://schemas.microsoft.com/office/powerpoint/2010/main" val="41846798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IE" dirty="0"/>
              <a:t>Refresher:</a:t>
            </a:r>
            <a:r>
              <a:rPr lang="en-IE" baseline="0" dirty="0"/>
              <a:t> </a:t>
            </a:r>
          </a:p>
          <a:p>
            <a:pPr>
              <a:defRPr/>
            </a:pPr>
            <a:r>
              <a:rPr lang="en-IE" baseline="0" dirty="0"/>
              <a:t>As Director &gt; You have distinct responsibilities towards the Co-Op</a:t>
            </a:r>
          </a:p>
          <a:p>
            <a:pPr>
              <a:defRPr/>
            </a:pPr>
            <a:r>
              <a:rPr lang="en-IE" baseline="0" dirty="0"/>
              <a:t>	&gt; Important relationship</a:t>
            </a:r>
          </a:p>
          <a:p>
            <a:pPr>
              <a:defRPr/>
            </a:pPr>
            <a:r>
              <a:rPr lang="en-IE" baseline="0" dirty="0"/>
              <a:t>	&gt; Distinct from your relationship (and lesser responsibility as a 	Member)</a:t>
            </a:r>
          </a:p>
          <a:p>
            <a:pPr>
              <a:defRPr/>
            </a:pPr>
            <a:r>
              <a:rPr lang="en-IE" baseline="0" dirty="0"/>
              <a:t>	&gt; Wearing “Director Hat!”</a:t>
            </a:r>
          </a:p>
          <a:p>
            <a:pPr>
              <a:defRPr/>
            </a:pPr>
            <a:r>
              <a:rPr lang="en-IE" dirty="0"/>
              <a:t>	</a:t>
            </a:r>
            <a:r>
              <a:rPr lang="en-IE" baseline="0" dirty="0"/>
              <a:t>&gt; responsibilities are found in Legislation (and the Rule Book)</a:t>
            </a:r>
          </a:p>
          <a:p>
            <a:pPr>
              <a:defRPr/>
            </a:pPr>
            <a:r>
              <a:rPr lang="en-IE" baseline="0" dirty="0"/>
              <a:t>	&gt; Offences and Penalties are too.</a:t>
            </a:r>
          </a:p>
          <a:p>
            <a:pPr>
              <a:defRPr/>
            </a:pPr>
            <a:r>
              <a:rPr lang="en-IE" baseline="0" dirty="0"/>
              <a:t>	&gt; Have already touched on Health &amp; Safety aspects</a:t>
            </a:r>
          </a:p>
          <a:p>
            <a:pPr>
              <a:defRPr/>
            </a:pPr>
            <a:r>
              <a:rPr lang="en-IE" baseline="0" dirty="0"/>
              <a:t>	&gt; Now the Companies Acts </a:t>
            </a:r>
          </a:p>
          <a:p>
            <a:pPr>
              <a:defRPr/>
            </a:pPr>
            <a:r>
              <a:rPr lang="en-IE" baseline="0" dirty="0"/>
              <a:t>	PROFIT FROM POSITION</a:t>
            </a:r>
            <a:r>
              <a:rPr lang="en-IE" dirty="0"/>
              <a:t>   </a:t>
            </a:r>
            <a:r>
              <a:rPr lang="en-IE" baseline="0" dirty="0"/>
              <a:t>&gt; Account for Gains; Indemnify for Losses</a:t>
            </a:r>
          </a:p>
        </p:txBody>
      </p:sp>
      <p:sp>
        <p:nvSpPr>
          <p:cNvPr id="4" name="Date Placeholder 3"/>
          <p:cNvSpPr>
            <a:spLocks noGrp="1"/>
          </p:cNvSpPr>
          <p:nvPr>
            <p:ph type="dt" sz="quarter"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D59890-ACE8-43ED-847C-EE16D8A85B5B}" type="datetime1">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16/10/2018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440101-E500-41C2-ACEB-1B7E17C66BAF}"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348256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666909" y="4715155"/>
            <a:ext cx="5335270" cy="5016608"/>
          </a:xfrm>
        </p:spPr>
        <p:txBody>
          <a:bodyPr/>
          <a:lstStyle/>
          <a:p>
            <a:pPr>
              <a:defRPr/>
            </a:pPr>
            <a:r>
              <a:rPr lang="en-IE" dirty="0"/>
              <a:t>Responsibilities</a:t>
            </a:r>
            <a:r>
              <a:rPr lang="en-IE" baseline="0" dirty="0"/>
              <a:t> and liabilities exist NOT to hurt or harm directors</a:t>
            </a:r>
          </a:p>
          <a:p>
            <a:pPr>
              <a:defRPr/>
            </a:pPr>
            <a:r>
              <a:rPr lang="en-IE" baseline="0" dirty="0"/>
              <a:t>	&gt; they exist to protect the Co-Op</a:t>
            </a:r>
          </a:p>
          <a:p>
            <a:pPr>
              <a:defRPr/>
            </a:pPr>
            <a:r>
              <a:rPr lang="en-IE" baseline="0" dirty="0"/>
              <a:t>	&gt; Ensure its continued success for ALL members</a:t>
            </a:r>
            <a:endParaRPr lang="en-IE" dirty="0"/>
          </a:p>
          <a:p>
            <a:pPr>
              <a:defRPr/>
            </a:pPr>
            <a:r>
              <a:rPr lang="en-IE" dirty="0"/>
              <a:t>	&gt; Compliance</a:t>
            </a:r>
            <a:r>
              <a:rPr lang="en-IE" baseline="0" dirty="0"/>
              <a:t> is critical</a:t>
            </a:r>
          </a:p>
          <a:p>
            <a:pPr>
              <a:defRPr/>
            </a:pPr>
            <a:r>
              <a:rPr lang="en-IE" baseline="0" dirty="0"/>
              <a:t>	&gt; Three sources &gt; beginning of our session:</a:t>
            </a:r>
          </a:p>
          <a:p>
            <a:pPr>
              <a:defRPr/>
            </a:pPr>
            <a:r>
              <a:rPr lang="en-IE" dirty="0"/>
              <a:t>    </a:t>
            </a:r>
            <a:r>
              <a:rPr lang="en-IE" baseline="0" dirty="0" err="1"/>
              <a:t>i</a:t>
            </a:r>
            <a:r>
              <a:rPr lang="en-IE" baseline="0" dirty="0"/>
              <a:t>) Rule Book     ii) IPSA legislation</a:t>
            </a:r>
          </a:p>
          <a:p>
            <a:pPr>
              <a:defRPr/>
            </a:pPr>
            <a:r>
              <a:rPr lang="en-IE" baseline="0" dirty="0"/>
              <a:t>         iii) Company law</a:t>
            </a:r>
            <a:r>
              <a:rPr lang="en-IE" dirty="0"/>
              <a:t>      </a:t>
            </a:r>
            <a:r>
              <a:rPr lang="en-IE" baseline="0" dirty="0"/>
              <a:t>iv) Other legislation and guidelines</a:t>
            </a:r>
          </a:p>
          <a:p>
            <a:pPr>
              <a:defRPr/>
            </a:pPr>
            <a:r>
              <a:rPr lang="en-IE" baseline="0" dirty="0"/>
              <a:t>Good Governance – Includes other principles and practises:</a:t>
            </a:r>
          </a:p>
          <a:p>
            <a:pPr>
              <a:defRPr/>
            </a:pPr>
            <a:r>
              <a:rPr lang="en-IE" baseline="0" dirty="0"/>
              <a:t>&gt; (1) Standing Orders </a:t>
            </a:r>
          </a:p>
          <a:p>
            <a:pPr>
              <a:defRPr/>
            </a:pPr>
            <a:r>
              <a:rPr lang="en-IE" baseline="0" dirty="0"/>
              <a:t>	- Fill in the gaps in the Rulebook</a:t>
            </a:r>
          </a:p>
          <a:p>
            <a:pPr>
              <a:defRPr/>
            </a:pPr>
            <a:r>
              <a:rPr lang="en-IE" baseline="0" dirty="0"/>
              <a:t>	       &gt; Who chairs meeting in absence of Chair…  &gt; Election procedures        (first past post or 50% + 1; what happens in a tie…)</a:t>
            </a:r>
          </a:p>
          <a:p>
            <a:pPr>
              <a:defRPr/>
            </a:pPr>
            <a:endParaRPr lang="en-IE" baseline="0" dirty="0"/>
          </a:p>
          <a:p>
            <a:pPr marL="171439" indent="-171439">
              <a:buFont typeface="Wingdings" panose="05000000000000000000" pitchFamily="2" charset="2"/>
              <a:buChar char="Ø"/>
              <a:defRPr/>
            </a:pPr>
            <a:r>
              <a:rPr lang="en-IE" dirty="0"/>
              <a:t>(2) Policies</a:t>
            </a:r>
            <a:r>
              <a:rPr lang="en-IE" baseline="0" dirty="0"/>
              <a:t>  - Fill in where Rules give discretion to Board</a:t>
            </a:r>
          </a:p>
          <a:p>
            <a:pPr>
              <a:defRPr/>
            </a:pPr>
            <a:r>
              <a:rPr lang="en-IE" dirty="0"/>
              <a:t>         </a:t>
            </a:r>
            <a:r>
              <a:rPr lang="en-IE" baseline="0" dirty="0"/>
              <a:t>     - Allow for precedent to be set / new approach to be agreed   - Consistency in approach</a:t>
            </a:r>
            <a:r>
              <a:rPr lang="en-IE" dirty="0"/>
              <a:t>     </a:t>
            </a:r>
            <a:r>
              <a:rPr lang="en-IE" baseline="0" dirty="0"/>
              <a:t>&gt; Membership applications</a:t>
            </a:r>
            <a:r>
              <a:rPr lang="en-IE" dirty="0"/>
              <a:t>  </a:t>
            </a:r>
            <a:r>
              <a:rPr lang="en-IE" baseline="0" dirty="0"/>
              <a:t>&gt; Transfer of shares</a:t>
            </a:r>
          </a:p>
          <a:p>
            <a:pPr>
              <a:defRPr/>
            </a:pPr>
            <a:endParaRPr lang="en-IE" baseline="0" dirty="0"/>
          </a:p>
          <a:p>
            <a:pPr>
              <a:defRPr/>
            </a:pPr>
            <a:r>
              <a:rPr lang="en-IE" baseline="0" dirty="0"/>
              <a:t>&gt;(3) Collective Responsibility</a:t>
            </a:r>
            <a:r>
              <a:rPr lang="en-IE" dirty="0"/>
              <a:t> </a:t>
            </a:r>
            <a:r>
              <a:rPr lang="en-IE" baseline="0" dirty="0"/>
              <a:t>- Board must act together for common purpose (yet, must retain independence as individuals)</a:t>
            </a:r>
          </a:p>
          <a:p>
            <a:pPr>
              <a:defRPr/>
            </a:pPr>
            <a:r>
              <a:rPr lang="en-IE" baseline="0" dirty="0"/>
              <a:t>- Put personal issues or interests aside when entering Board meeting.</a:t>
            </a:r>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28</a:t>
            </a:fld>
            <a:endParaRPr lang="en-IE"/>
          </a:p>
        </p:txBody>
      </p:sp>
    </p:spTree>
    <p:extLst>
      <p:ext uri="{BB962C8B-B14F-4D97-AF65-F5344CB8AC3E}">
        <p14:creationId xmlns:p14="http://schemas.microsoft.com/office/powerpoint/2010/main" val="28588811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29</a:t>
            </a:fld>
            <a:endParaRPr lang="en-IE"/>
          </a:p>
        </p:txBody>
      </p:sp>
    </p:spTree>
    <p:extLst>
      <p:ext uri="{BB962C8B-B14F-4D97-AF65-F5344CB8AC3E}">
        <p14:creationId xmlns:p14="http://schemas.microsoft.com/office/powerpoint/2010/main" val="11417225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92AF84-EA94-4C06-9BDB-A36BEEC45C44}" type="datetime1">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16/10/2018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B671C9-1813-4D33-9B9F-955A721B0641}"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67996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idx="10"/>
          </p:nvPr>
        </p:nvSpPr>
        <p:spPr/>
        <p:txBody>
          <a:bodyPr/>
          <a:lstStyle/>
          <a:p>
            <a:pPr>
              <a:defRPr/>
            </a:pPr>
            <a:fld id="{F792AF84-EA94-4C06-9BDB-A36BEEC45C44}" type="datetime1">
              <a:rPr lang="en-IE" smtClean="0"/>
              <a:t>16/10/2018</a:t>
            </a:fld>
            <a:endParaRPr lang="en-IE"/>
          </a:p>
        </p:txBody>
      </p:sp>
      <p:sp>
        <p:nvSpPr>
          <p:cNvPr id="5" name="Slide Number Placeholder 4"/>
          <p:cNvSpPr>
            <a:spLocks noGrp="1"/>
          </p:cNvSpPr>
          <p:nvPr>
            <p:ph type="sldNum" sz="quarter" idx="11"/>
          </p:nvPr>
        </p:nvSpPr>
        <p:spPr/>
        <p:txBody>
          <a:bodyPr/>
          <a:lstStyle/>
          <a:p>
            <a:pPr>
              <a:defRPr/>
            </a:pPr>
            <a:fld id="{10B671C9-1813-4D33-9B9F-955A721B0641}" type="slidenum">
              <a:rPr lang="en-IE" smtClean="0"/>
              <a:pPr>
                <a:defRPr/>
              </a:pPr>
              <a:t>31</a:t>
            </a:fld>
            <a:endParaRPr lang="en-IE"/>
          </a:p>
        </p:txBody>
      </p:sp>
    </p:spTree>
    <p:extLst>
      <p:ext uri="{BB962C8B-B14F-4D97-AF65-F5344CB8AC3E}">
        <p14:creationId xmlns:p14="http://schemas.microsoft.com/office/powerpoint/2010/main" val="1661173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3</a:t>
            </a:fld>
            <a:endParaRPr lang="en-IE"/>
          </a:p>
        </p:txBody>
      </p:sp>
    </p:spTree>
    <p:extLst>
      <p:ext uri="{BB962C8B-B14F-4D97-AF65-F5344CB8AC3E}">
        <p14:creationId xmlns:p14="http://schemas.microsoft.com/office/powerpoint/2010/main" val="20169628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Date Placeholder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92C751-6AB9-4118-8981-E269E9030E3C}" type="datetime1">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16/10/2018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B671C9-1813-4D33-9B9F-955A721B0641}" type="slidenum">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98312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 xmlns:a16="http://schemas.microsoft.com/office/drawing/2014/main" id="{BDF3DFA6-EF4B-411F-8CC5-B7C99B20C2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 xmlns:a16="http://schemas.microsoft.com/office/drawing/2014/main" id="{8284CEF8-553C-4DDA-9F3B-325DEAA294BC}"/>
              </a:ext>
            </a:extLst>
          </p:cNvPr>
          <p:cNvSpPr>
            <a:spLocks noGrp="1"/>
          </p:cNvSpPr>
          <p:nvPr>
            <p:ph type="body" idx="1"/>
          </p:nvPr>
        </p:nvSpPr>
        <p:spPr/>
        <p:txBody>
          <a:bodyPr/>
          <a:lstStyle/>
          <a:p>
            <a:pPr marL="137160" eaLnBrk="1" fontAlgn="auto" hangingPunct="1">
              <a:spcAft>
                <a:spcPts val="0"/>
              </a:spcAft>
              <a:buClr>
                <a:schemeClr val="tx1">
                  <a:shade val="95000"/>
                </a:schemeClr>
              </a:buClr>
              <a:buFont typeface="Wingdings 2"/>
              <a:buNone/>
              <a:defRPr/>
            </a:pPr>
            <a:endParaRPr lang="en-GB" sz="900" dirty="0"/>
          </a:p>
        </p:txBody>
      </p:sp>
      <p:sp>
        <p:nvSpPr>
          <p:cNvPr id="4" name="Date Placeholder 3">
            <a:extLst>
              <a:ext uri="{FF2B5EF4-FFF2-40B4-BE49-F238E27FC236}">
                <a16:creationId xmlns="" xmlns:a16="http://schemas.microsoft.com/office/drawing/2014/main" id="{365DDCC8-9D94-4806-9900-9E224CDE5C06}"/>
              </a:ext>
            </a:extLst>
          </p:cNvPr>
          <p:cNvSpPr>
            <a:spLocks noGrp="1"/>
          </p:cNvSpPr>
          <p:nvPr>
            <p:ph type="dt" sz="quarter"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6D59890-ACE8-43ED-847C-EE16D8A85B5B}" type="datetime1">
              <a:rPr kumimoji="0" lang="en-I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16/10/2018</a:t>
            </a:fld>
            <a:endParaRPr kumimoji="0" lang="en-IE" sz="1200" b="0" i="0" u="none" strike="noStrike" kern="1200" cap="none" spc="0" normalizeH="0" baseline="0" noProof="0">
              <a:ln>
                <a:noFill/>
              </a:ln>
              <a:solidFill>
                <a:prstClr val="black"/>
              </a:solidFill>
              <a:effectLst/>
              <a:uLnTx/>
              <a:uFillTx/>
              <a:latin typeface="Calibri"/>
              <a:ea typeface="+mn-ea"/>
              <a:cs typeface="+mn-cs"/>
            </a:endParaRPr>
          </a:p>
        </p:txBody>
      </p:sp>
      <p:sp>
        <p:nvSpPr>
          <p:cNvPr id="11269" name="Slide Number Placeholder 4">
            <a:extLst>
              <a:ext uri="{FF2B5EF4-FFF2-40B4-BE49-F238E27FC236}">
                <a16:creationId xmlns="" xmlns:a16="http://schemas.microsoft.com/office/drawing/2014/main" id="{8676E9AF-7635-4664-B686-170F3A1696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Franklin Gothic Medium" panose="020B0603020102020204" pitchFamily="34" charset="0"/>
                <a:cs typeface="Arial" panose="020B0604020202020204" pitchFamily="34" charset="0"/>
              </a:defRPr>
            </a:lvl1pPr>
            <a:lvl2pPr marL="742950" indent="-285750">
              <a:defRPr>
                <a:solidFill>
                  <a:schemeClr val="tx1"/>
                </a:solidFill>
                <a:latin typeface="Franklin Gothic Medium" panose="020B0603020102020204" pitchFamily="34" charset="0"/>
                <a:cs typeface="Arial" panose="020B0604020202020204" pitchFamily="34" charset="0"/>
              </a:defRPr>
            </a:lvl2pPr>
            <a:lvl3pPr marL="1143000" indent="-228600">
              <a:defRPr>
                <a:solidFill>
                  <a:schemeClr val="tx1"/>
                </a:solidFill>
                <a:latin typeface="Franklin Gothic Medium" panose="020B0603020102020204" pitchFamily="34" charset="0"/>
                <a:cs typeface="Arial" panose="020B0604020202020204" pitchFamily="34" charset="0"/>
              </a:defRPr>
            </a:lvl3pPr>
            <a:lvl4pPr marL="1600200" indent="-228600">
              <a:defRPr>
                <a:solidFill>
                  <a:schemeClr val="tx1"/>
                </a:solidFill>
                <a:latin typeface="Franklin Gothic Medium" panose="020B0603020102020204" pitchFamily="34" charset="0"/>
                <a:cs typeface="Arial" panose="020B0604020202020204" pitchFamily="34" charset="0"/>
              </a:defRPr>
            </a:lvl4pPr>
            <a:lvl5pPr marL="2057400" indent="-228600">
              <a:defRPr>
                <a:solidFill>
                  <a:schemeClr val="tx1"/>
                </a:solidFill>
                <a:latin typeface="Franklin Gothic Medium" panose="020B06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Medium" panose="020B06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Medium" panose="020B06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Medium" panose="020B06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Medium" panose="020B06030201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4DC7DFF-5DB9-44F3-82A1-21325253C72C}" type="slidenum">
              <a:rPr kumimoji="0" lang="en-IE"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IE"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20999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6</a:t>
            </a:fld>
            <a:endParaRPr lang="en-IE"/>
          </a:p>
        </p:txBody>
      </p:sp>
    </p:spTree>
    <p:extLst>
      <p:ext uri="{BB962C8B-B14F-4D97-AF65-F5344CB8AC3E}">
        <p14:creationId xmlns:p14="http://schemas.microsoft.com/office/powerpoint/2010/main" val="2674769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IE" dirty="0"/>
              <a:t>Just as a reminder….the Co-Operative is a….</a:t>
            </a:r>
          </a:p>
          <a:p>
            <a:pPr>
              <a:defRPr/>
            </a:pPr>
            <a:r>
              <a:rPr lang="en-IE" dirty="0"/>
              <a:t>…it can….</a:t>
            </a:r>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8</a:t>
            </a:fld>
            <a:endParaRPr lang="en-IE"/>
          </a:p>
        </p:txBody>
      </p:sp>
    </p:spTree>
    <p:extLst>
      <p:ext uri="{BB962C8B-B14F-4D97-AF65-F5344CB8AC3E}">
        <p14:creationId xmlns:p14="http://schemas.microsoft.com/office/powerpoint/2010/main" val="2075573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9</a:t>
            </a:fld>
            <a:endParaRPr lang="en-IE"/>
          </a:p>
        </p:txBody>
      </p:sp>
    </p:spTree>
    <p:extLst>
      <p:ext uri="{BB962C8B-B14F-4D97-AF65-F5344CB8AC3E}">
        <p14:creationId xmlns:p14="http://schemas.microsoft.com/office/powerpoint/2010/main" val="3648304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10</a:t>
            </a:fld>
            <a:endParaRPr lang="en-IE"/>
          </a:p>
        </p:txBody>
      </p:sp>
    </p:spTree>
    <p:extLst>
      <p:ext uri="{BB962C8B-B14F-4D97-AF65-F5344CB8AC3E}">
        <p14:creationId xmlns:p14="http://schemas.microsoft.com/office/powerpoint/2010/main" val="279397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IE" dirty="0"/>
              <a:t>SLIDE 4</a:t>
            </a:r>
          </a:p>
          <a:p>
            <a:pPr>
              <a:defRPr/>
            </a:pPr>
            <a:endParaRPr lang="en-IE" dirty="0"/>
          </a:p>
          <a:p>
            <a:pPr>
              <a:defRPr/>
            </a:pPr>
            <a:r>
              <a:rPr lang="en-IE" dirty="0"/>
              <a:t>The Co-Operative / Society is</a:t>
            </a:r>
            <a:r>
              <a:rPr lang="en-IE" baseline="0" dirty="0"/>
              <a:t> the priority – Not the interest of any individual (member, director, etc.)</a:t>
            </a:r>
          </a:p>
          <a:p>
            <a:pPr>
              <a:defRPr/>
            </a:pPr>
            <a:r>
              <a:rPr lang="en-IE" baseline="0" dirty="0"/>
              <a:t>	&gt; Director wears “Two Hats”</a:t>
            </a:r>
          </a:p>
          <a:p>
            <a:pPr>
              <a:defRPr/>
            </a:pPr>
            <a:r>
              <a:rPr lang="en-IE" baseline="0" dirty="0"/>
              <a:t>	</a:t>
            </a:r>
          </a:p>
          <a:p>
            <a:pPr>
              <a:defRPr/>
            </a:pPr>
            <a:r>
              <a:rPr lang="en-IE" baseline="0" dirty="0"/>
              <a:t>	&gt; Manager may be main employee, but NOT ultimately responsible </a:t>
            </a:r>
          </a:p>
          <a:p>
            <a:pPr>
              <a:defRPr/>
            </a:pPr>
            <a:r>
              <a:rPr lang="en-IE" baseline="0" dirty="0"/>
              <a:t>		&gt; Management is responsibility of Directors</a:t>
            </a:r>
          </a:p>
          <a:p>
            <a:pPr>
              <a:defRPr/>
            </a:pPr>
            <a:r>
              <a:rPr lang="en-IE" baseline="0" dirty="0"/>
              <a:t>			&gt; Delegate powers to Manager; NOT 				responsibility.</a:t>
            </a:r>
            <a:endParaRPr lang="en-IE" dirty="0"/>
          </a:p>
        </p:txBody>
      </p:sp>
      <p:sp>
        <p:nvSpPr>
          <p:cNvPr id="4" name="Date Placeholder 3"/>
          <p:cNvSpPr>
            <a:spLocks noGrp="1"/>
          </p:cNvSpPr>
          <p:nvPr>
            <p:ph type="dt" sz="quarter" idx="1"/>
          </p:nvPr>
        </p:nvSpPr>
        <p:spPr/>
        <p:txBody>
          <a:bodyPr/>
          <a:lstStyle/>
          <a:p>
            <a:pPr>
              <a:defRPr/>
            </a:pPr>
            <a:fld id="{76D59890-ACE8-43ED-847C-EE16D8A85B5B}" type="datetime1">
              <a:rPr lang="en-IE" smtClean="0"/>
              <a:pPr>
                <a:defRPr/>
              </a:pPr>
              <a:t>16/10/2018</a:t>
            </a:fld>
            <a:endParaRPr lang="en-IE"/>
          </a:p>
        </p:txBody>
      </p:sp>
      <p:sp>
        <p:nvSpPr>
          <p:cNvPr id="5" name="Slide Number Placeholder 4"/>
          <p:cNvSpPr>
            <a:spLocks noGrp="1"/>
          </p:cNvSpPr>
          <p:nvPr>
            <p:ph type="sldNum" sz="quarter" idx="5"/>
          </p:nvPr>
        </p:nvSpPr>
        <p:spPr/>
        <p:txBody>
          <a:bodyPr/>
          <a:lstStyle/>
          <a:p>
            <a:pPr>
              <a:defRPr/>
            </a:pPr>
            <a:fld id="{45440101-E500-41C2-ACEB-1B7E17C66BAF}" type="slidenum">
              <a:rPr lang="en-IE" smtClean="0"/>
              <a:pPr>
                <a:defRPr/>
              </a:pPr>
              <a:t>11</a:t>
            </a:fld>
            <a:endParaRPr lang="en-IE"/>
          </a:p>
        </p:txBody>
      </p:sp>
    </p:spTree>
    <p:extLst>
      <p:ext uri="{BB962C8B-B14F-4D97-AF65-F5344CB8AC3E}">
        <p14:creationId xmlns:p14="http://schemas.microsoft.com/office/powerpoint/2010/main" val="4067123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5500" baseline="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Footer Placeholder 7"/>
          <p:cNvSpPr>
            <a:spLocks noGrp="1"/>
          </p:cNvSpPr>
          <p:nvPr>
            <p:ph type="ftr" sz="quarter" idx="10"/>
          </p:nvPr>
        </p:nvSpPr>
        <p:spPr>
          <a:xfrm rot="16200000">
            <a:off x="6246019" y="2763044"/>
            <a:ext cx="5083175" cy="366713"/>
          </a:xfrm>
        </p:spPr>
        <p:txBody>
          <a:bodyPr/>
          <a:lstStyle>
            <a:lvl1pPr>
              <a:defRPr/>
            </a:lvl1pPr>
          </a:lstStyle>
          <a:p>
            <a:pPr>
              <a:defRPr/>
            </a:pPr>
            <a:r>
              <a:rPr lang="en-IE"/>
              <a:t>Irish Co-operative Organisation Society (ICOS)</a:t>
            </a:r>
          </a:p>
        </p:txBody>
      </p:sp>
      <p:sp>
        <p:nvSpPr>
          <p:cNvPr id="5" name="Slide Number Placeholder 8"/>
          <p:cNvSpPr>
            <a:spLocks noGrp="1"/>
          </p:cNvSpPr>
          <p:nvPr>
            <p:ph type="sldNum" sz="quarter" idx="11"/>
          </p:nvPr>
        </p:nvSpPr>
        <p:spPr/>
        <p:txBody>
          <a:bodyPr/>
          <a:lstStyle>
            <a:lvl1pPr>
              <a:defRPr/>
            </a:lvl1pPr>
          </a:lstStyle>
          <a:p>
            <a:pPr>
              <a:defRPr/>
            </a:pPr>
            <a:fld id="{A65E5082-59BF-4DA5-B903-DF6EB5C1BDA1}" type="slidenum">
              <a:rPr lang="en-IE"/>
              <a:pPr>
                <a:defRPr/>
              </a:pPr>
              <a:t>‹#›</a:t>
            </a:fld>
            <a:endParaRPr lang="en-IE"/>
          </a:p>
        </p:txBody>
      </p:sp>
    </p:spTree>
    <p:extLst>
      <p:ext uri="{BB962C8B-B14F-4D97-AF65-F5344CB8AC3E}">
        <p14:creationId xmlns:p14="http://schemas.microsoft.com/office/powerpoint/2010/main" val="2044304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41359235-35BD-4D87-A079-1AAEEB3A1115}" type="slidenum">
              <a:rPr lang="en-IE"/>
              <a:pPr>
                <a:defRPr/>
              </a:pPr>
              <a:t>‹#›</a:t>
            </a:fld>
            <a:endParaRPr lang="en-IE"/>
          </a:p>
        </p:txBody>
      </p:sp>
      <p:sp>
        <p:nvSpPr>
          <p:cNvPr id="6" name="Footer Placeholder 4"/>
          <p:cNvSpPr>
            <a:spLocks noGrp="1"/>
          </p:cNvSpPr>
          <p:nvPr>
            <p:ph type="ftr" sz="quarter" idx="11"/>
          </p:nvPr>
        </p:nvSpPr>
        <p:spPr/>
        <p:txBody>
          <a:bodyPr/>
          <a:lstStyle>
            <a:lvl1pPr>
              <a:defRPr/>
            </a:lvl1pPr>
          </a:lstStyle>
          <a:p>
            <a:pPr>
              <a:defRPr/>
            </a:pPr>
            <a:r>
              <a:rPr lang="en-IE"/>
              <a:t>Irish Co-operative Organisation Society (ICOS)</a:t>
            </a:r>
          </a:p>
        </p:txBody>
      </p:sp>
    </p:spTree>
    <p:extLst>
      <p:ext uri="{BB962C8B-B14F-4D97-AF65-F5344CB8AC3E}">
        <p14:creationId xmlns:p14="http://schemas.microsoft.com/office/powerpoint/2010/main" val="2770752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a:xfrm rot="16200000">
            <a:off x="6339682" y="2885281"/>
            <a:ext cx="4895850" cy="366713"/>
          </a:xfrm>
        </p:spPr>
        <p:txBody>
          <a:bodyPr/>
          <a:lstStyle>
            <a:lvl1pPr>
              <a:defRPr sz="1600" b="1">
                <a:latin typeface="Century Gothic" pitchFamily="34" charset="0"/>
              </a:defRPr>
            </a:lvl1pPr>
          </a:lstStyle>
          <a:p>
            <a:pPr>
              <a:defRPr/>
            </a:pPr>
            <a:r>
              <a:rPr lang="en-IE"/>
              <a:t>Irish Co-operative Organisation Society (ICOS)</a:t>
            </a:r>
            <a:endParaRPr lang="en-IE" dirty="0"/>
          </a:p>
        </p:txBody>
      </p:sp>
      <p:sp>
        <p:nvSpPr>
          <p:cNvPr id="5" name="Slide Number Placeholder 5"/>
          <p:cNvSpPr>
            <a:spLocks noGrp="1"/>
          </p:cNvSpPr>
          <p:nvPr>
            <p:ph type="sldNum" sz="quarter" idx="11"/>
          </p:nvPr>
        </p:nvSpPr>
        <p:spPr/>
        <p:txBody>
          <a:bodyPr/>
          <a:lstStyle>
            <a:lvl1pPr>
              <a:defRPr/>
            </a:lvl1pPr>
          </a:lstStyle>
          <a:p>
            <a:pPr>
              <a:defRPr/>
            </a:pPr>
            <a:fld id="{07C9987A-2B76-4DFE-BC1D-9482B7B78958}" type="slidenum">
              <a:rPr lang="en-IE"/>
              <a:pPr>
                <a:defRPr/>
              </a:pPr>
              <a:t>‹#›</a:t>
            </a:fld>
            <a:endParaRPr lang="en-IE"/>
          </a:p>
        </p:txBody>
      </p:sp>
    </p:spTree>
    <p:extLst>
      <p:ext uri="{BB962C8B-B14F-4D97-AF65-F5344CB8AC3E}">
        <p14:creationId xmlns:p14="http://schemas.microsoft.com/office/powerpoint/2010/main" val="1446587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a:xfrm rot="16200000">
            <a:off x="6375401" y="2849562"/>
            <a:ext cx="4824412" cy="366713"/>
          </a:xfrm>
        </p:spPr>
        <p:txBody>
          <a:bodyPr/>
          <a:lstStyle>
            <a:lvl1pPr>
              <a:defRPr sz="1600" b="1">
                <a:latin typeface="Century Gothic" pitchFamily="34" charset="0"/>
              </a:defRPr>
            </a:lvl1pPr>
          </a:lstStyle>
          <a:p>
            <a:pPr>
              <a:defRPr/>
            </a:pPr>
            <a:r>
              <a:rPr lang="en-IE"/>
              <a:t>Irish Co-operative Organisation Society (ICOS)</a:t>
            </a:r>
            <a:endParaRPr lang="en-IE" dirty="0"/>
          </a:p>
        </p:txBody>
      </p:sp>
      <p:sp>
        <p:nvSpPr>
          <p:cNvPr id="5" name="Slide Number Placeholder 5"/>
          <p:cNvSpPr>
            <a:spLocks noGrp="1"/>
          </p:cNvSpPr>
          <p:nvPr>
            <p:ph type="sldNum" sz="quarter" idx="11"/>
          </p:nvPr>
        </p:nvSpPr>
        <p:spPr/>
        <p:txBody>
          <a:bodyPr/>
          <a:lstStyle>
            <a:lvl1pPr>
              <a:defRPr/>
            </a:lvl1pPr>
          </a:lstStyle>
          <a:p>
            <a:pPr>
              <a:defRPr/>
            </a:pPr>
            <a:fld id="{741AF0C6-9886-4020-A7E3-E1943DC0E17C}" type="slidenum">
              <a:rPr lang="en-IE"/>
              <a:pPr>
                <a:defRPr/>
              </a:pPr>
              <a:t>‹#›</a:t>
            </a:fld>
            <a:endParaRPr lang="en-IE"/>
          </a:p>
        </p:txBody>
      </p:sp>
    </p:spTree>
    <p:extLst>
      <p:ext uri="{BB962C8B-B14F-4D97-AF65-F5344CB8AC3E}">
        <p14:creationId xmlns:p14="http://schemas.microsoft.com/office/powerpoint/2010/main" val="3898850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solidFill>
                  <a:schemeClr val="tx2"/>
                </a:solidFill>
              </a:defRPr>
            </a:lvl1pPr>
          </a:lstStyle>
          <a:p>
            <a:r>
              <a:rPr lang="en-US" dirty="0"/>
              <a:t>Click to edit Master title style</a:t>
            </a:r>
            <a:endParaRPr lang="en-IE" dirty="0"/>
          </a:p>
        </p:txBody>
      </p:sp>
      <p:sp>
        <p:nvSpPr>
          <p:cNvPr id="3" name="Slide Number Placeholder 5"/>
          <p:cNvSpPr>
            <a:spLocks noGrp="1"/>
          </p:cNvSpPr>
          <p:nvPr>
            <p:ph type="sldNum" sz="quarter" idx="10"/>
          </p:nvPr>
        </p:nvSpPr>
        <p:spPr>
          <a:ln/>
        </p:spPr>
        <p:txBody>
          <a:bodyPr/>
          <a:lstStyle>
            <a:lvl1pPr>
              <a:defRPr/>
            </a:lvl1pPr>
          </a:lstStyle>
          <a:p>
            <a:pPr>
              <a:defRPr/>
            </a:pPr>
            <a:fld id="{FAC4524F-AC8C-4408-BCFA-525BC74DF2F0}" type="slidenum">
              <a:rPr lang="en-IE"/>
              <a:pPr>
                <a:defRPr/>
              </a:pPr>
              <a:t>‹#›</a:t>
            </a:fld>
            <a:endParaRPr lang="en-IE"/>
          </a:p>
        </p:txBody>
      </p:sp>
      <p:sp>
        <p:nvSpPr>
          <p:cNvPr id="4" name="Footer Placeholder 4"/>
          <p:cNvSpPr>
            <a:spLocks noGrp="1"/>
          </p:cNvSpPr>
          <p:nvPr>
            <p:ph type="ftr" sz="quarter" idx="11"/>
          </p:nvPr>
        </p:nvSpPr>
        <p:spPr/>
        <p:txBody>
          <a:bodyPr/>
          <a:lstStyle>
            <a:lvl1pPr>
              <a:defRPr/>
            </a:lvl1pPr>
          </a:lstStyle>
          <a:p>
            <a:pPr>
              <a:defRPr/>
            </a:pPr>
            <a:r>
              <a:rPr lang="en-IE"/>
              <a:t>Irish Co-operative Organisation Society (ICOS)</a:t>
            </a:r>
          </a:p>
        </p:txBody>
      </p:sp>
    </p:spTree>
    <p:extLst>
      <p:ext uri="{BB962C8B-B14F-4D97-AF65-F5344CB8AC3E}">
        <p14:creationId xmlns:p14="http://schemas.microsoft.com/office/powerpoint/2010/main" val="2959075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COS_#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lvl1pPr>
              <a:defRPr sz="4000">
                <a:solidFill>
                  <a:schemeClr val="tx2"/>
                </a:solidFill>
              </a:defRPr>
            </a:lvl1pPr>
          </a:lstStyle>
          <a:p>
            <a:r>
              <a:rPr lang="en-US" dirty="0"/>
              <a:t>Click to edit Master title style</a:t>
            </a:r>
            <a:endParaRPr lang="en-IE" dirty="0"/>
          </a:p>
        </p:txBody>
      </p:sp>
      <p:sp>
        <p:nvSpPr>
          <p:cNvPr id="4" name="Slide Number Placeholder 5"/>
          <p:cNvSpPr>
            <a:spLocks noGrp="1"/>
          </p:cNvSpPr>
          <p:nvPr>
            <p:ph type="sldNum" sz="quarter" idx="10"/>
          </p:nvPr>
        </p:nvSpPr>
        <p:spPr>
          <a:ln/>
        </p:spPr>
        <p:txBody>
          <a:bodyPr/>
          <a:lstStyle>
            <a:lvl1pPr>
              <a:defRPr/>
            </a:lvl1pPr>
          </a:lstStyle>
          <a:p>
            <a:pPr>
              <a:defRPr/>
            </a:pPr>
            <a:fld id="{F50D0593-B658-4C95-8C00-337F012C3546}" type="slidenum">
              <a:rPr lang="en-IE"/>
              <a:pPr>
                <a:defRPr/>
              </a:pPr>
              <a:t>‹#›</a:t>
            </a:fld>
            <a:endParaRPr lang="en-IE"/>
          </a:p>
        </p:txBody>
      </p:sp>
      <p:sp>
        <p:nvSpPr>
          <p:cNvPr id="5" name="Footer Placeholder 4"/>
          <p:cNvSpPr>
            <a:spLocks noGrp="1"/>
          </p:cNvSpPr>
          <p:nvPr>
            <p:ph type="ftr" sz="quarter" idx="11"/>
          </p:nvPr>
        </p:nvSpPr>
        <p:spPr/>
        <p:txBody>
          <a:bodyPr/>
          <a:lstStyle>
            <a:lvl1pPr>
              <a:defRPr/>
            </a:lvl1pPr>
          </a:lstStyle>
          <a:p>
            <a:pPr>
              <a:defRPr/>
            </a:pPr>
            <a:r>
              <a:rPr lang="en-IE"/>
              <a:t>Irish Co-operative Organisation Society (ICOS)</a:t>
            </a:r>
          </a:p>
        </p:txBody>
      </p:sp>
    </p:spTree>
    <p:extLst>
      <p:ext uri="{BB962C8B-B14F-4D97-AF65-F5344CB8AC3E}">
        <p14:creationId xmlns:p14="http://schemas.microsoft.com/office/powerpoint/2010/main" val="748113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E24E3780-2BF6-492D-B7F5-F5A0059AD7AF}" type="slidenum">
              <a:rPr lang="en-IE"/>
              <a:pPr>
                <a:defRPr/>
              </a:pPr>
              <a:t>‹#›</a:t>
            </a:fld>
            <a:endParaRPr lang="en-IE"/>
          </a:p>
        </p:txBody>
      </p:sp>
      <p:sp>
        <p:nvSpPr>
          <p:cNvPr id="5" name="Footer Placeholder 4"/>
          <p:cNvSpPr>
            <a:spLocks noGrp="1"/>
          </p:cNvSpPr>
          <p:nvPr>
            <p:ph type="ftr" sz="quarter" idx="11"/>
          </p:nvPr>
        </p:nvSpPr>
        <p:spPr/>
        <p:txBody>
          <a:bodyPr/>
          <a:lstStyle>
            <a:lvl1pPr>
              <a:defRPr/>
            </a:lvl1pPr>
          </a:lstStyle>
          <a:p>
            <a:pPr>
              <a:defRPr/>
            </a:pPr>
            <a:r>
              <a:rPr lang="en-IE"/>
              <a:t>Irish Co-operative Organisation Society (ICOS)</a:t>
            </a:r>
          </a:p>
        </p:txBody>
      </p:sp>
    </p:spTree>
    <p:extLst>
      <p:ext uri="{BB962C8B-B14F-4D97-AF65-F5344CB8AC3E}">
        <p14:creationId xmlns:p14="http://schemas.microsoft.com/office/powerpoint/2010/main" val="1342525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aseline="0">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64379096-20F2-4207-AD7D-D21B019C91FB}" type="slidenum">
              <a:rPr lang="en-IE"/>
              <a:pPr>
                <a:defRPr/>
              </a:pPr>
              <a:t>‹#›</a:t>
            </a:fld>
            <a:endParaRPr lang="en-IE"/>
          </a:p>
        </p:txBody>
      </p:sp>
      <p:sp>
        <p:nvSpPr>
          <p:cNvPr id="6" name="Footer Placeholder 4"/>
          <p:cNvSpPr>
            <a:spLocks noGrp="1"/>
          </p:cNvSpPr>
          <p:nvPr>
            <p:ph type="ftr" sz="quarter" idx="11"/>
          </p:nvPr>
        </p:nvSpPr>
        <p:spPr/>
        <p:txBody>
          <a:bodyPr/>
          <a:lstStyle>
            <a:lvl1pPr>
              <a:defRPr/>
            </a:lvl1pPr>
          </a:lstStyle>
          <a:p>
            <a:pPr>
              <a:defRPr/>
            </a:pPr>
            <a:r>
              <a:rPr lang="en-IE"/>
              <a:t>Irish Co-operative Organisation Society (ICOS)</a:t>
            </a:r>
          </a:p>
        </p:txBody>
      </p:sp>
    </p:spTree>
    <p:extLst>
      <p:ext uri="{BB962C8B-B14F-4D97-AF65-F5344CB8AC3E}">
        <p14:creationId xmlns:p14="http://schemas.microsoft.com/office/powerpoint/2010/main" val="2762843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ln/>
        </p:spPr>
        <p:txBody>
          <a:bodyPr/>
          <a:lstStyle>
            <a:lvl1pPr>
              <a:defRPr/>
            </a:lvl1pPr>
          </a:lstStyle>
          <a:p>
            <a:pPr>
              <a:defRPr/>
            </a:pPr>
            <a:fld id="{60093639-F3A0-493F-BB1E-8DBCD86C97F1}" type="slidenum">
              <a:rPr lang="en-IE"/>
              <a:pPr>
                <a:defRPr/>
              </a:pPr>
              <a:t>‹#›</a:t>
            </a:fld>
            <a:endParaRPr lang="en-IE"/>
          </a:p>
        </p:txBody>
      </p:sp>
      <p:sp>
        <p:nvSpPr>
          <p:cNvPr id="8" name="Footer Placeholder 4"/>
          <p:cNvSpPr>
            <a:spLocks noGrp="1"/>
          </p:cNvSpPr>
          <p:nvPr>
            <p:ph type="ftr" sz="quarter" idx="11"/>
          </p:nvPr>
        </p:nvSpPr>
        <p:spPr/>
        <p:txBody>
          <a:bodyPr/>
          <a:lstStyle>
            <a:lvl1pPr>
              <a:defRPr/>
            </a:lvl1pPr>
          </a:lstStyle>
          <a:p>
            <a:pPr>
              <a:defRPr/>
            </a:pPr>
            <a:r>
              <a:rPr lang="en-IE"/>
              <a:t>Irish Co-operative Organisation Society (ICOS)</a:t>
            </a:r>
          </a:p>
        </p:txBody>
      </p:sp>
    </p:spTree>
    <p:extLst>
      <p:ext uri="{BB962C8B-B14F-4D97-AF65-F5344CB8AC3E}">
        <p14:creationId xmlns:p14="http://schemas.microsoft.com/office/powerpoint/2010/main" val="4057832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a:ln/>
        </p:spPr>
        <p:txBody>
          <a:bodyPr/>
          <a:lstStyle>
            <a:lvl1pPr>
              <a:defRPr/>
            </a:lvl1pPr>
          </a:lstStyle>
          <a:p>
            <a:pPr>
              <a:defRPr/>
            </a:pPr>
            <a:fld id="{A571C360-0DDD-48A3-BB12-E623083FB85D}" type="slidenum">
              <a:rPr lang="en-IE"/>
              <a:pPr>
                <a:defRPr/>
              </a:pPr>
              <a:t>‹#›</a:t>
            </a:fld>
            <a:endParaRPr lang="en-IE"/>
          </a:p>
        </p:txBody>
      </p:sp>
      <p:sp>
        <p:nvSpPr>
          <p:cNvPr id="4" name="Footer Placeholder 4"/>
          <p:cNvSpPr>
            <a:spLocks noGrp="1"/>
          </p:cNvSpPr>
          <p:nvPr>
            <p:ph type="ftr" sz="quarter" idx="11"/>
          </p:nvPr>
        </p:nvSpPr>
        <p:spPr/>
        <p:txBody>
          <a:bodyPr/>
          <a:lstStyle>
            <a:lvl1pPr>
              <a:defRPr/>
            </a:lvl1pPr>
          </a:lstStyle>
          <a:p>
            <a:pPr>
              <a:defRPr/>
            </a:pPr>
            <a:r>
              <a:rPr lang="en-IE"/>
              <a:t>Irish Co-operative Organisation Society (ICOS)</a:t>
            </a:r>
          </a:p>
        </p:txBody>
      </p:sp>
    </p:spTree>
    <p:extLst>
      <p:ext uri="{BB962C8B-B14F-4D97-AF65-F5344CB8AC3E}">
        <p14:creationId xmlns:p14="http://schemas.microsoft.com/office/powerpoint/2010/main" val="367450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endParaRPr lang="en-IE"/>
          </a:p>
        </p:txBody>
      </p:sp>
      <p:sp>
        <p:nvSpPr>
          <p:cNvPr id="3" name="Footer Placeholder 12"/>
          <p:cNvSpPr>
            <a:spLocks noGrp="1"/>
          </p:cNvSpPr>
          <p:nvPr>
            <p:ph type="ftr" sz="quarter" idx="10"/>
          </p:nvPr>
        </p:nvSpPr>
        <p:spPr>
          <a:xfrm rot="16200000">
            <a:off x="6193631" y="2655094"/>
            <a:ext cx="5154613" cy="365125"/>
          </a:xfrm>
        </p:spPr>
        <p:txBody>
          <a:bodyPr/>
          <a:lstStyle>
            <a:lvl1pPr>
              <a:defRPr sz="1600" b="1" i="0" baseline="0">
                <a:latin typeface="Century Gothic" pitchFamily="34" charset="0"/>
              </a:defRPr>
            </a:lvl1pPr>
          </a:lstStyle>
          <a:p>
            <a:pPr>
              <a:defRPr/>
            </a:pPr>
            <a:r>
              <a:rPr lang="en-IE"/>
              <a:t>Irish Co-operative Organisation Society (ICOS)</a:t>
            </a:r>
          </a:p>
        </p:txBody>
      </p:sp>
      <p:sp>
        <p:nvSpPr>
          <p:cNvPr id="4" name="Slide Number Placeholder 13"/>
          <p:cNvSpPr>
            <a:spLocks noGrp="1"/>
          </p:cNvSpPr>
          <p:nvPr>
            <p:ph type="sldNum" sz="quarter" idx="11"/>
          </p:nvPr>
        </p:nvSpPr>
        <p:spPr/>
        <p:txBody>
          <a:bodyPr/>
          <a:lstStyle>
            <a:lvl1pPr>
              <a:defRPr/>
            </a:lvl1pPr>
          </a:lstStyle>
          <a:p>
            <a:pPr>
              <a:defRPr/>
            </a:pPr>
            <a:fld id="{855809BC-C319-4C72-8F5B-39A719A38B82}" type="slidenum">
              <a:rPr lang="en-IE"/>
              <a:pPr>
                <a:defRPr/>
              </a:pPr>
              <a:t>‹#›</a:t>
            </a:fld>
            <a:endParaRPr lang="en-IE"/>
          </a:p>
        </p:txBody>
      </p:sp>
    </p:spTree>
    <p:extLst>
      <p:ext uri="{BB962C8B-B14F-4D97-AF65-F5344CB8AC3E}">
        <p14:creationId xmlns:p14="http://schemas.microsoft.com/office/powerpoint/2010/main" val="177820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4"/>
          </p:nvPr>
        </p:nvSpPr>
        <p:spPr>
          <a:ln/>
        </p:spPr>
        <p:txBody>
          <a:bodyPr/>
          <a:lstStyle>
            <a:lvl1pPr>
              <a:defRPr/>
            </a:lvl1pPr>
          </a:lstStyle>
          <a:p>
            <a:pPr>
              <a:defRPr/>
            </a:pPr>
            <a:fld id="{3BE55B43-270F-40DC-91FD-E1B5774F0455}" type="slidenum">
              <a:rPr lang="en-IE"/>
              <a:pPr>
                <a:defRPr/>
              </a:pPr>
              <a:t>‹#›</a:t>
            </a:fld>
            <a:endParaRPr lang="en-IE"/>
          </a:p>
        </p:txBody>
      </p:sp>
      <p:sp>
        <p:nvSpPr>
          <p:cNvPr id="6" name="Footer Placeholder 4"/>
          <p:cNvSpPr>
            <a:spLocks noGrp="1"/>
          </p:cNvSpPr>
          <p:nvPr>
            <p:ph type="ftr" sz="quarter" idx="15"/>
          </p:nvPr>
        </p:nvSpPr>
        <p:spPr/>
        <p:txBody>
          <a:bodyPr/>
          <a:lstStyle>
            <a:lvl1pPr>
              <a:defRPr/>
            </a:lvl1pPr>
          </a:lstStyle>
          <a:p>
            <a:pPr>
              <a:defRPr/>
            </a:pPr>
            <a:r>
              <a:rPr lang="en-IE"/>
              <a:t>Irish Co-operative Organisation Society (ICOS)</a:t>
            </a:r>
          </a:p>
        </p:txBody>
      </p:sp>
    </p:spTree>
    <p:extLst>
      <p:ext uri="{BB962C8B-B14F-4D97-AF65-F5344CB8AC3E}">
        <p14:creationId xmlns:p14="http://schemas.microsoft.com/office/powerpoint/2010/main" val="11688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p:cNvSpPr/>
          <p:nvPr/>
        </p:nvSpPr>
        <p:spPr>
          <a:xfrm>
            <a:off x="8455025" y="-635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a:solidFill>
                  <a:srgbClr val="FFFFFF"/>
                </a:solidFill>
                <a:latin typeface="+mn-lt"/>
                <a:cs typeface="+mn-cs"/>
              </a:defRPr>
            </a:lvl1pPr>
          </a:lstStyle>
          <a:p>
            <a:pPr>
              <a:defRPr/>
            </a:pPr>
            <a:fld id="{7616B87F-A6D8-4588-8029-1DC06F6F9BF0}" type="slidenum">
              <a:rPr lang="en-IE"/>
              <a:pPr>
                <a:defRPr/>
              </a:pPr>
              <a:t>‹#›</a:t>
            </a:fld>
            <a:endParaRPr lang="en-IE"/>
          </a:p>
        </p:txBody>
      </p:sp>
      <p:sp>
        <p:nvSpPr>
          <p:cNvPr id="5" name="Footer Placeholder 4"/>
          <p:cNvSpPr>
            <a:spLocks noGrp="1"/>
          </p:cNvSpPr>
          <p:nvPr>
            <p:ph type="ftr" sz="quarter" idx="3"/>
          </p:nvPr>
        </p:nvSpPr>
        <p:spPr>
          <a:xfrm rot="16200000">
            <a:off x="6230144" y="2691606"/>
            <a:ext cx="5081588" cy="365125"/>
          </a:xfrm>
          <a:prstGeom prst="rect">
            <a:avLst/>
          </a:prstGeom>
        </p:spPr>
        <p:txBody>
          <a:bodyPr vert="horz" lIns="91440" tIns="45720" rIns="91440" bIns="45720" rtlCol="0" anchor="ctr"/>
          <a:lstStyle>
            <a:lvl1pPr algn="r" fontAlgn="auto">
              <a:spcBef>
                <a:spcPts val="0"/>
              </a:spcBef>
              <a:spcAft>
                <a:spcPts val="0"/>
              </a:spcAft>
              <a:defRPr sz="1600" b="1" i="0" baseline="0">
                <a:solidFill>
                  <a:schemeClr val="bg2"/>
                </a:solidFill>
                <a:latin typeface="Century Gothic" pitchFamily="34" charset="0"/>
                <a:cs typeface="+mn-cs"/>
              </a:defRPr>
            </a:lvl1pPr>
          </a:lstStyle>
          <a:p>
            <a:pPr>
              <a:defRPr/>
            </a:pPr>
            <a:r>
              <a:rPr lang="en-IE"/>
              <a:t>Irish Co-operative Organisation Society (ICOS)</a:t>
            </a:r>
          </a:p>
        </p:txBody>
      </p:sp>
      <p:pic>
        <p:nvPicPr>
          <p:cNvPr id="1032"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102350"/>
            <a:ext cx="684213"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4035" r:id="rId1"/>
    <p:sldLayoutId id="2147484027" r:id="rId2"/>
    <p:sldLayoutId id="2147484028" r:id="rId3"/>
    <p:sldLayoutId id="2147484029" r:id="rId4"/>
    <p:sldLayoutId id="2147484030" r:id="rId5"/>
    <p:sldLayoutId id="2147484031" r:id="rId6"/>
    <p:sldLayoutId id="2147484032" r:id="rId7"/>
    <p:sldLayoutId id="2147484036" r:id="rId8"/>
    <p:sldLayoutId id="2147484033" r:id="rId9"/>
    <p:sldLayoutId id="2147484034" r:id="rId10"/>
    <p:sldLayoutId id="2147484037" r:id="rId11"/>
    <p:sldLayoutId id="2147484038" r:id="rId12"/>
  </p:sldLayoutIdLst>
  <p:hf hdr="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40AFFF"/>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77D5EA"/>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A8BFDF"/>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hyperlink" Target="mailto:james.doyle@icos.ie" TargetMode="External"/><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7934" y="2060848"/>
            <a:ext cx="7920038" cy="1861307"/>
          </a:xfrm>
        </p:spPr>
        <p:txBody>
          <a:bodyPr anchor="ctr"/>
          <a:lstStyle/>
          <a:p>
            <a:pPr algn="ctr" eaLnBrk="1" fontAlgn="auto" hangingPunct="1">
              <a:spcAft>
                <a:spcPts val="0"/>
              </a:spcAft>
              <a:defRPr/>
            </a:pPr>
            <a:r>
              <a:rPr lang="en-IE" sz="5400" dirty="0">
                <a:latin typeface="Calibri" panose="020F0502020204030204" pitchFamily="34" charset="0"/>
              </a:rPr>
              <a:t>The Do’s &amp; Don’ts </a:t>
            </a:r>
            <a:br>
              <a:rPr lang="en-IE" sz="5400" dirty="0">
                <a:latin typeface="Calibri" panose="020F0502020204030204" pitchFamily="34" charset="0"/>
              </a:rPr>
            </a:br>
            <a:r>
              <a:rPr lang="en-IE" sz="5400" dirty="0">
                <a:latin typeface="Calibri" panose="020F0502020204030204" pitchFamily="34" charset="0"/>
              </a:rPr>
              <a:t>for Co-Operative Directors</a:t>
            </a:r>
            <a:endParaRPr lang="en-IE" sz="5400" b="1" dirty="0">
              <a:solidFill>
                <a:schemeClr val="accent1"/>
              </a:solidFill>
              <a:latin typeface="Calibri" panose="020F0502020204030204" pitchFamily="34" charset="0"/>
              <a:cs typeface="Calibri" pitchFamily="34" charset="0"/>
            </a:endParaRPr>
          </a:p>
        </p:txBody>
      </p:sp>
      <p:sp>
        <p:nvSpPr>
          <p:cNvPr id="6148" name="Footer Placeholder 5"/>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1600" b="1" i="0" u="none" strike="noStrike" kern="1200" cap="none" spc="0" normalizeH="0" baseline="0" noProof="0" dirty="0">
                <a:ln>
                  <a:noFill/>
                </a:ln>
                <a:solidFill>
                  <a:srgbClr val="DEF5FA"/>
                </a:solidFill>
                <a:effectLst/>
                <a:uLnTx/>
                <a:uFillTx/>
                <a:latin typeface="Century Gothic" pitchFamily="34" charset="0"/>
                <a:ea typeface="+mn-ea"/>
                <a:cs typeface="+mn-cs"/>
              </a:rPr>
              <a:t>Irish Co-operative Organisation Society (ICOS)</a:t>
            </a:r>
          </a:p>
        </p:txBody>
      </p:sp>
      <p:sp>
        <p:nvSpPr>
          <p:cNvPr id="6149" name="Slide Number Placeholder 6"/>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48D69C1F-10C5-4CDE-99A4-D01527F142F0}" type="slidenum">
              <a:rPr kumimoji="0" lang="en-IE" sz="1800" b="0" i="0" u="none" strike="noStrike" kern="1200" cap="none" spc="0" normalizeH="0" baseline="0" noProof="0" smtClean="0">
                <a:ln>
                  <a:noFill/>
                </a:ln>
                <a:solidFill>
                  <a:srgbClr val="FFFFFF"/>
                </a:solidFill>
                <a:effectLst/>
                <a:uLnTx/>
                <a:uFillTx/>
                <a:latin typeface="Franklin Gothic Medium"/>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a:t>
            </a:fld>
            <a:endParaRPr kumimoji="0" lang="en-IE" sz="1800" b="0" i="0" u="none" strike="noStrike" kern="1200" cap="none" spc="0" normalizeH="0" baseline="0" noProof="0">
              <a:ln>
                <a:noFill/>
              </a:ln>
              <a:solidFill>
                <a:srgbClr val="FFFFFF"/>
              </a:solidFill>
              <a:effectLst/>
              <a:uLnTx/>
              <a:uFillTx/>
              <a:latin typeface="Franklin Gothic Medium"/>
              <a:ea typeface="+mn-ea"/>
              <a:cs typeface="+mn-cs"/>
            </a:endParaRPr>
          </a:p>
        </p:txBody>
      </p:sp>
      <p:sp>
        <p:nvSpPr>
          <p:cNvPr id="6" name="Title 1"/>
          <p:cNvSpPr txBox="1">
            <a:spLocks/>
          </p:cNvSpPr>
          <p:nvPr/>
        </p:nvSpPr>
        <p:spPr>
          <a:xfrm>
            <a:off x="347663" y="4498219"/>
            <a:ext cx="7921625" cy="801550"/>
          </a:xfrm>
          <a:prstGeom prst="rect">
            <a:avLst/>
          </a:prstGeom>
        </p:spPr>
        <p:txBody>
          <a:bodyPr anchor="ctr"/>
          <a:lstStyle>
            <a:lvl1pPr algn="l" rtl="0" eaLnBrk="0" fontAlgn="base" hangingPunct="0">
              <a:spcBef>
                <a:spcPct val="0"/>
              </a:spcBef>
              <a:spcAft>
                <a:spcPct val="0"/>
              </a:spcAft>
              <a:defRPr sz="5500" kern="1200" spc="-100" baseline="0">
                <a:ln>
                  <a:noFill/>
                </a:ln>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E" sz="3200" b="1" i="0" u="none" strike="noStrike" kern="1200" cap="none" spc="-100" normalizeH="0" baseline="0" noProof="0" dirty="0" smtClean="0">
                <a:ln>
                  <a:noFill/>
                </a:ln>
                <a:solidFill>
                  <a:srgbClr val="92D050"/>
                </a:solidFill>
                <a:effectLst/>
                <a:uLnTx/>
                <a:uFillTx/>
                <a:latin typeface="Calibri" pitchFamily="34" charset="0"/>
                <a:ea typeface="+mj-ea"/>
                <a:cs typeface="Calibri" pitchFamily="34" charset="0"/>
              </a:rPr>
              <a:t>ECI</a:t>
            </a:r>
            <a:r>
              <a:rPr kumimoji="0" lang="en-IE" sz="3200" b="1" i="0" u="none" strike="noStrike" kern="1200" cap="none" spc="-100" normalizeH="0" noProof="0" dirty="0" smtClean="0">
                <a:ln>
                  <a:noFill/>
                </a:ln>
                <a:solidFill>
                  <a:srgbClr val="92D050"/>
                </a:solidFill>
                <a:effectLst/>
                <a:uLnTx/>
                <a:uFillTx/>
                <a:latin typeface="Calibri" pitchFamily="34" charset="0"/>
                <a:ea typeface="+mj-ea"/>
                <a:cs typeface="Calibri" pitchFamily="34" charset="0"/>
              </a:rPr>
              <a:t> Conference 2018</a:t>
            </a:r>
            <a:endParaRPr kumimoji="0" lang="en-IE" sz="3200" b="1" i="0" u="none" strike="noStrike" kern="1200" cap="none" spc="-100" normalizeH="0" baseline="0" noProof="0" dirty="0">
              <a:ln>
                <a:noFill/>
              </a:ln>
              <a:solidFill>
                <a:srgbClr val="92D050"/>
              </a:solidFill>
              <a:effectLst/>
              <a:uLnTx/>
              <a:uFillTx/>
              <a:latin typeface="Calibri" pitchFamily="34" charset="0"/>
              <a:ea typeface="+mj-ea"/>
              <a:cs typeface="Calibri" pitchFamily="34" charset="0"/>
            </a:endParaRPr>
          </a:p>
        </p:txBody>
      </p:sp>
      <p:sp>
        <p:nvSpPr>
          <p:cNvPr id="7" name="Title 1"/>
          <p:cNvSpPr txBox="1">
            <a:spLocks/>
          </p:cNvSpPr>
          <p:nvPr/>
        </p:nvSpPr>
        <p:spPr>
          <a:xfrm>
            <a:off x="827584" y="5487988"/>
            <a:ext cx="3240360" cy="893340"/>
          </a:xfrm>
          <a:prstGeom prst="rect">
            <a:avLst/>
          </a:prstGeom>
        </p:spPr>
        <p:txBody>
          <a:bodyPr anchor="ctr"/>
          <a:lstStyle>
            <a:lvl1pPr algn="l" rtl="0" eaLnBrk="0" fontAlgn="base" hangingPunct="0">
              <a:spcBef>
                <a:spcPct val="0"/>
              </a:spcBef>
              <a:spcAft>
                <a:spcPct val="0"/>
              </a:spcAft>
              <a:defRPr sz="5500" kern="1200" spc="-100" baseline="0">
                <a:ln>
                  <a:noFill/>
                </a:ln>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Franklin Gothic Medium" pitchFamily="34" charset="0"/>
              </a:defRPr>
            </a:lvl2pPr>
            <a:lvl3pPr algn="l" rtl="0" eaLnBrk="0" fontAlgn="base" hangingPunct="0">
              <a:spcBef>
                <a:spcPct val="0"/>
              </a:spcBef>
              <a:spcAft>
                <a:spcPct val="0"/>
              </a:spcAft>
              <a:defRPr sz="4600">
                <a:solidFill>
                  <a:schemeClr val="tx2"/>
                </a:solidFill>
                <a:latin typeface="Franklin Gothic Medium" pitchFamily="34" charset="0"/>
              </a:defRPr>
            </a:lvl3pPr>
            <a:lvl4pPr algn="l" rtl="0" eaLnBrk="0" fontAlgn="base" hangingPunct="0">
              <a:spcBef>
                <a:spcPct val="0"/>
              </a:spcBef>
              <a:spcAft>
                <a:spcPct val="0"/>
              </a:spcAft>
              <a:defRPr sz="4600">
                <a:solidFill>
                  <a:schemeClr val="tx2"/>
                </a:solidFill>
                <a:latin typeface="Franklin Gothic Medium" pitchFamily="34" charset="0"/>
              </a:defRPr>
            </a:lvl4pPr>
            <a:lvl5pPr algn="l" rtl="0" eaLnBrk="0" fontAlgn="base" hangingPunct="0">
              <a:spcBef>
                <a:spcPct val="0"/>
              </a:spcBef>
              <a:spcAft>
                <a:spcPct val="0"/>
              </a:spcAft>
              <a:defRPr sz="4600">
                <a:solidFill>
                  <a:schemeClr val="tx2"/>
                </a:solidFill>
                <a:latin typeface="Franklin Gothic Medium" pitchFamily="34" charset="0"/>
              </a:defRPr>
            </a:lvl5pPr>
            <a:lvl6pPr marL="457200" algn="l" rtl="0" fontAlgn="base">
              <a:spcBef>
                <a:spcPct val="0"/>
              </a:spcBef>
              <a:spcAft>
                <a:spcPct val="0"/>
              </a:spcAft>
              <a:defRPr sz="4600">
                <a:solidFill>
                  <a:schemeClr val="tx2"/>
                </a:solidFill>
                <a:latin typeface="Franklin Gothic Medium" pitchFamily="34" charset="0"/>
              </a:defRPr>
            </a:lvl6pPr>
            <a:lvl7pPr marL="914400" algn="l" rtl="0" fontAlgn="base">
              <a:spcBef>
                <a:spcPct val="0"/>
              </a:spcBef>
              <a:spcAft>
                <a:spcPct val="0"/>
              </a:spcAft>
              <a:defRPr sz="4600">
                <a:solidFill>
                  <a:schemeClr val="tx2"/>
                </a:solidFill>
                <a:latin typeface="Franklin Gothic Medium" pitchFamily="34" charset="0"/>
              </a:defRPr>
            </a:lvl7pPr>
            <a:lvl8pPr marL="1371600" algn="l" rtl="0" fontAlgn="base">
              <a:spcBef>
                <a:spcPct val="0"/>
              </a:spcBef>
              <a:spcAft>
                <a:spcPct val="0"/>
              </a:spcAft>
              <a:defRPr sz="4600">
                <a:solidFill>
                  <a:schemeClr val="tx2"/>
                </a:solidFill>
                <a:latin typeface="Franklin Gothic Medium" pitchFamily="34" charset="0"/>
              </a:defRPr>
            </a:lvl8pPr>
            <a:lvl9pPr marL="1828800" algn="l" rtl="0" fontAlgn="base">
              <a:spcBef>
                <a:spcPct val="0"/>
              </a:spcBef>
              <a:spcAft>
                <a:spcPct val="0"/>
              </a:spcAft>
              <a:defRPr sz="4600">
                <a:solidFill>
                  <a:schemeClr val="tx2"/>
                </a:solidFill>
                <a:latin typeface="Franklin Gothic Medium"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IE" sz="1600" b="1" i="0" u="none" strike="noStrike" kern="1200" cap="none" spc="-100" normalizeH="0" baseline="0" noProof="0" dirty="0">
              <a:ln>
                <a:noFill/>
              </a:ln>
              <a:solidFill>
                <a:srgbClr val="00B050"/>
              </a:solidFill>
              <a:effectLst/>
              <a:uLnTx/>
              <a:uFillTx/>
              <a:latin typeface="Calibri" pitchFamily="34" charset="0"/>
              <a:ea typeface="+mj-ea"/>
              <a:cs typeface="Calibri"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IE" sz="1600" b="1" dirty="0" smtClean="0">
                <a:solidFill>
                  <a:srgbClr val="00B050"/>
                </a:solidFill>
                <a:latin typeface="Calibri" pitchFamily="34" charset="0"/>
                <a:cs typeface="Calibri" pitchFamily="34" charset="0"/>
              </a:rPr>
              <a:t>12 October</a:t>
            </a:r>
            <a:r>
              <a:rPr kumimoji="0" lang="en-IE" sz="1600" b="1" i="0" u="none" strike="noStrike" kern="1200" cap="none" spc="-100" normalizeH="0" baseline="0" noProof="0" dirty="0" smtClean="0">
                <a:ln>
                  <a:noFill/>
                </a:ln>
                <a:solidFill>
                  <a:srgbClr val="00B050"/>
                </a:solidFill>
                <a:effectLst/>
                <a:uLnTx/>
                <a:uFillTx/>
                <a:latin typeface="Calibri" pitchFamily="34" charset="0"/>
                <a:ea typeface="+mj-ea"/>
                <a:cs typeface="Calibri" pitchFamily="34" charset="0"/>
              </a:rPr>
              <a:t> </a:t>
            </a:r>
            <a:r>
              <a:rPr kumimoji="0" lang="en-IE" sz="1600" b="1" i="0" u="none" strike="noStrike" kern="1200" cap="none" spc="-100" normalizeH="0" baseline="0" noProof="0" dirty="0">
                <a:ln>
                  <a:noFill/>
                </a:ln>
                <a:solidFill>
                  <a:srgbClr val="00B050"/>
                </a:solidFill>
                <a:effectLst/>
                <a:uLnTx/>
                <a:uFillTx/>
                <a:latin typeface="Calibri" pitchFamily="34" charset="0"/>
                <a:ea typeface="+mj-ea"/>
                <a:cs typeface="Calibri" pitchFamily="34" charset="0"/>
              </a:rPr>
              <a:t>2018</a:t>
            </a:r>
          </a:p>
        </p:txBody>
      </p:sp>
      <p:pic>
        <p:nvPicPr>
          <p:cNvPr id="6152"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056" y="0"/>
            <a:ext cx="2286712" cy="134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00184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9432"/>
            <a:ext cx="7620000" cy="1877070"/>
          </a:xfrm>
        </p:spPr>
        <p:txBody>
          <a:bodyPr/>
          <a:lstStyle/>
          <a:p>
            <a:pPr eaLnBrk="1" fontAlgn="auto" hangingPunct="1">
              <a:spcAft>
                <a:spcPts val="0"/>
              </a:spcAft>
              <a:defRPr/>
            </a:pPr>
            <a:r>
              <a:rPr lang="en-IE" sz="4000" dirty="0">
                <a:latin typeface="Calibri" panose="020F0502020204030204" pitchFamily="34" charset="0"/>
              </a:rPr>
              <a:t>Legal </a:t>
            </a:r>
            <a:r>
              <a:rPr lang="en-IE" sz="4000" dirty="0" smtClean="0">
                <a:latin typeface="Calibri" panose="020F0502020204030204" pitchFamily="34" charset="0"/>
              </a:rPr>
              <a:t>Factors </a:t>
            </a:r>
            <a:endParaRPr lang="en-IE" sz="4000" dirty="0">
              <a:latin typeface="Calibri" panose="020F0502020204030204" pitchFamily="34" charset="0"/>
            </a:endParaRP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10</a:t>
            </a:fld>
            <a:endParaRPr lang="en-IE"/>
          </a:p>
        </p:txBody>
      </p:sp>
      <p:sp>
        <p:nvSpPr>
          <p:cNvPr id="9221" name="Content Placeholder 1"/>
          <p:cNvSpPr txBox="1">
            <a:spLocks/>
          </p:cNvSpPr>
          <p:nvPr/>
        </p:nvSpPr>
        <p:spPr bwMode="auto">
          <a:xfrm>
            <a:off x="468313" y="1124744"/>
            <a:ext cx="7704137" cy="545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lvl="0" indent="0" algn="just" eaLnBrk="1" hangingPunct="1">
              <a:buClr>
                <a:srgbClr val="92D050"/>
              </a:buClr>
              <a:buNone/>
              <a:defRPr/>
            </a:pPr>
            <a:r>
              <a:rPr lang="en-IE" altLang="en-US" sz="3200" dirty="0">
                <a:solidFill>
                  <a:srgbClr val="00B050"/>
                </a:solidFill>
                <a:latin typeface="Calibri" panose="020F0502020204030204" pitchFamily="34" charset="0"/>
              </a:rPr>
              <a:t>Corporate Personality means </a:t>
            </a:r>
            <a:r>
              <a:rPr lang="en-IE" altLang="en-US" sz="3200" dirty="0" smtClean="0">
                <a:solidFill>
                  <a:srgbClr val="00B050"/>
                </a:solidFill>
                <a:latin typeface="Calibri" panose="020F0502020204030204" pitchFamily="34" charset="0"/>
              </a:rPr>
              <a:t>the</a:t>
            </a:r>
            <a:r>
              <a:rPr lang="en-IE" altLang="en-US" sz="3200" dirty="0" smtClean="0">
                <a:solidFill>
                  <a:srgbClr val="00B050"/>
                </a:solidFill>
              </a:rPr>
              <a:t> </a:t>
            </a:r>
            <a:r>
              <a:rPr lang="en-IE" altLang="en-US" sz="3200" dirty="0">
                <a:solidFill>
                  <a:srgbClr val="00B050"/>
                </a:solidFill>
                <a:latin typeface="Calibri" panose="020F0502020204030204" pitchFamily="34" charset="0"/>
              </a:rPr>
              <a:t>Co-operative: </a:t>
            </a:r>
          </a:p>
          <a:p>
            <a:pPr lvl="0" eaLnBrk="1" hangingPunct="1">
              <a:buClr>
                <a:srgbClr val="92D050"/>
              </a:buClr>
              <a:defRPr/>
            </a:pPr>
            <a:r>
              <a:rPr lang="en-IE" altLang="en-US" sz="2400" dirty="0">
                <a:solidFill>
                  <a:prstClr val="black"/>
                </a:solidFill>
                <a:latin typeface="Calibri" panose="020F0502020204030204" pitchFamily="34" charset="0"/>
              </a:rPr>
              <a:t>Is an entity distinct from its members.</a:t>
            </a:r>
          </a:p>
          <a:p>
            <a:pPr lvl="0" eaLnBrk="1" hangingPunct="1">
              <a:buClr>
                <a:srgbClr val="92D050"/>
              </a:buClr>
              <a:defRPr/>
            </a:pPr>
            <a:r>
              <a:rPr lang="en-IE" altLang="en-US" sz="2400" dirty="0">
                <a:solidFill>
                  <a:prstClr val="black"/>
                </a:solidFill>
                <a:latin typeface="Calibri" panose="020F0502020204030204" pitchFamily="34" charset="0"/>
              </a:rPr>
              <a:t>“Enjoys” limited liability</a:t>
            </a:r>
          </a:p>
          <a:p>
            <a:pPr marL="0" lvl="0" indent="0" eaLnBrk="1" hangingPunct="1">
              <a:buClr>
                <a:srgbClr val="92D050"/>
              </a:buClr>
              <a:buNone/>
              <a:defRPr/>
            </a:pPr>
            <a:endParaRPr lang="en-IE" altLang="en-US" sz="900" dirty="0">
              <a:solidFill>
                <a:prstClr val="black"/>
              </a:solidFill>
              <a:latin typeface="Calibri" panose="020F0502020204030204" pitchFamily="34" charset="0"/>
            </a:endParaRPr>
          </a:p>
          <a:p>
            <a:pPr marL="0" indent="0" algn="just" eaLnBrk="1" hangingPunct="1">
              <a:buClr>
                <a:srgbClr val="92D050"/>
              </a:buClr>
              <a:buNone/>
              <a:defRPr/>
            </a:pPr>
            <a:r>
              <a:rPr lang="en-IE" altLang="en-US" sz="3200" dirty="0">
                <a:solidFill>
                  <a:srgbClr val="00B050"/>
                </a:solidFill>
                <a:latin typeface="Calibri" panose="020F0502020204030204" pitchFamily="34" charset="0"/>
              </a:rPr>
              <a:t>Limited Liability </a:t>
            </a:r>
          </a:p>
          <a:p>
            <a:pPr eaLnBrk="1" hangingPunct="1"/>
            <a:r>
              <a:rPr lang="en-IE" altLang="en-US" sz="2400" dirty="0"/>
              <a:t>“The Good, the Bad and the Ugly”</a:t>
            </a:r>
            <a:endParaRPr lang="en-IE" altLang="en-US" sz="800" dirty="0">
              <a:solidFill>
                <a:srgbClr val="00B050"/>
              </a:solidFill>
            </a:endParaRPr>
          </a:p>
          <a:p>
            <a:pPr lvl="2" eaLnBrk="1" hangingPunct="1">
              <a:buFont typeface="Wingdings" panose="05000000000000000000" pitchFamily="2" charset="2"/>
              <a:buChar char="Ø"/>
            </a:pPr>
            <a:r>
              <a:rPr lang="en-IE" altLang="en-US" sz="2800" dirty="0">
                <a:solidFill>
                  <a:srgbClr val="00B050"/>
                </a:solidFill>
              </a:rPr>
              <a:t> </a:t>
            </a:r>
            <a:r>
              <a:rPr lang="en-IE" altLang="en-US" sz="2000" dirty="0">
                <a:solidFill>
                  <a:srgbClr val="00B050"/>
                </a:solidFill>
                <a:latin typeface="Calibri" panose="020F0502020204030204" pitchFamily="34" charset="0"/>
              </a:rPr>
              <a:t>Powers </a:t>
            </a:r>
            <a:r>
              <a:rPr lang="en-IE" altLang="en-US" sz="2000" u="sng" dirty="0">
                <a:solidFill>
                  <a:srgbClr val="00B050"/>
                </a:solidFill>
                <a:latin typeface="Calibri" panose="020F0502020204030204" pitchFamily="34" charset="0"/>
              </a:rPr>
              <a:t>AND</a:t>
            </a:r>
            <a:r>
              <a:rPr lang="en-IE" altLang="en-US" sz="2000" dirty="0">
                <a:solidFill>
                  <a:srgbClr val="00B050"/>
                </a:solidFill>
                <a:latin typeface="Calibri" panose="020F0502020204030204" pitchFamily="34" charset="0"/>
              </a:rPr>
              <a:t> Responsibilities </a:t>
            </a:r>
          </a:p>
          <a:p>
            <a:pPr lvl="4" eaLnBrk="1" hangingPunct="1">
              <a:buFont typeface="Wingdings" panose="05000000000000000000" pitchFamily="2" charset="2"/>
              <a:buChar char="§"/>
            </a:pPr>
            <a:r>
              <a:rPr lang="en-IE" altLang="en-US" sz="1800" dirty="0"/>
              <a:t>  </a:t>
            </a:r>
            <a:r>
              <a:rPr lang="en-IE" altLang="en-US" sz="1800" dirty="0">
                <a:solidFill>
                  <a:srgbClr val="0070C0"/>
                </a:solidFill>
              </a:rPr>
              <a:t>Sue (and be sued)</a:t>
            </a:r>
          </a:p>
          <a:p>
            <a:pPr lvl="4" eaLnBrk="1" hangingPunct="1">
              <a:buFont typeface="Wingdings" panose="05000000000000000000" pitchFamily="2" charset="2"/>
              <a:buChar char="§"/>
            </a:pPr>
            <a:r>
              <a:rPr lang="en-IE" altLang="en-US" sz="1800" dirty="0">
                <a:solidFill>
                  <a:srgbClr val="0070C0"/>
                </a:solidFill>
              </a:rPr>
              <a:t>  Contracts (enter, enjoy, comply e.g. meet covenants)</a:t>
            </a:r>
          </a:p>
          <a:p>
            <a:pPr lvl="4" eaLnBrk="1" hangingPunct="1">
              <a:buFont typeface="Wingdings" panose="05000000000000000000" pitchFamily="2" charset="2"/>
              <a:buChar char="§"/>
            </a:pPr>
            <a:r>
              <a:rPr lang="en-IE" altLang="en-US" sz="1800" dirty="0">
                <a:solidFill>
                  <a:srgbClr val="0070C0"/>
                </a:solidFill>
              </a:rPr>
              <a:t>  Employees (hire, pay and comply e.g. safe workplace)</a:t>
            </a:r>
          </a:p>
          <a:p>
            <a:pPr lvl="4" eaLnBrk="1" hangingPunct="1">
              <a:buFont typeface="Wingdings" panose="05000000000000000000" pitchFamily="2" charset="2"/>
              <a:buChar char="§"/>
            </a:pPr>
            <a:r>
              <a:rPr lang="en-IE" altLang="en-US" sz="1800" dirty="0">
                <a:solidFill>
                  <a:srgbClr val="0070C0"/>
                </a:solidFill>
              </a:rPr>
              <a:t>  Bank Accounts (open, trade and comply e.g. AML)</a:t>
            </a:r>
          </a:p>
          <a:p>
            <a:pPr lvl="4" eaLnBrk="1" hangingPunct="1">
              <a:buFont typeface="Wingdings" panose="05000000000000000000" pitchFamily="2" charset="2"/>
              <a:buChar char="§"/>
            </a:pPr>
            <a:r>
              <a:rPr lang="en-IE" altLang="en-US" sz="1800" dirty="0">
                <a:solidFill>
                  <a:srgbClr val="0070C0"/>
                </a:solidFill>
              </a:rPr>
              <a:t>  Borrow and Invest (contract, enjoy return, pay interest)</a:t>
            </a:r>
            <a:endParaRPr lang="en-IE" altLang="en-US" dirty="0"/>
          </a:p>
          <a:p>
            <a:pPr marL="776288" lvl="2" indent="0" eaLnBrk="1" hangingPunct="1">
              <a:buNone/>
            </a:pPr>
            <a:r>
              <a:rPr lang="en-IE" altLang="en-US" dirty="0"/>
              <a:t>	</a:t>
            </a:r>
            <a:endParaRPr lang="en-IE" altLang="en-US" sz="1800" dirty="0"/>
          </a:p>
        </p:txBody>
      </p:sp>
      <p:pic>
        <p:nvPicPr>
          <p:cNvPr id="4" name="Picture 3">
            <a:extLst>
              <a:ext uri="{FF2B5EF4-FFF2-40B4-BE49-F238E27FC236}">
                <a16:creationId xmlns="" xmlns:a16="http://schemas.microsoft.com/office/drawing/2014/main" id="{6A3E6555-5831-441F-BF2E-155A657191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6136" y="2564904"/>
            <a:ext cx="1800200" cy="1954937"/>
          </a:xfrm>
          <a:prstGeom prst="rect">
            <a:avLst/>
          </a:prstGeom>
        </p:spPr>
      </p:pic>
    </p:spTree>
    <p:extLst>
      <p:ext uri="{BB962C8B-B14F-4D97-AF65-F5344CB8AC3E}">
        <p14:creationId xmlns:p14="http://schemas.microsoft.com/office/powerpoint/2010/main" val="472128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4000" dirty="0">
                <a:latin typeface="Calibri" panose="020F0502020204030204" pitchFamily="34" charset="0"/>
              </a:rPr>
              <a:t>Governance through relationships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11</a:t>
            </a:fld>
            <a:endParaRPr lang="en-IE"/>
          </a:p>
        </p:txBody>
      </p:sp>
      <p:sp>
        <p:nvSpPr>
          <p:cNvPr id="9221" name="Content Placeholder 1"/>
          <p:cNvSpPr txBox="1">
            <a:spLocks/>
          </p:cNvSpPr>
          <p:nvPr/>
        </p:nvSpPr>
        <p:spPr bwMode="auto">
          <a:xfrm>
            <a:off x="373063" y="1417638"/>
            <a:ext cx="7704137" cy="5179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indent="0" eaLnBrk="1" hangingPunct="1">
              <a:buNone/>
            </a:pPr>
            <a:endParaRPr lang="en-IE" altLang="en-US" sz="1800" dirty="0"/>
          </a:p>
          <a:p>
            <a:pPr eaLnBrk="1" hangingPunct="1"/>
            <a:endParaRPr lang="en-IE" altLang="en-US" sz="1800" dirty="0"/>
          </a:p>
          <a:p>
            <a:pPr eaLnBrk="1" hangingPunct="1"/>
            <a:endParaRPr lang="en-IE" altLang="en-US" sz="1800" dirty="0"/>
          </a:p>
          <a:p>
            <a:pPr eaLnBrk="1" hangingPunct="1"/>
            <a:endParaRPr lang="en-IE" altLang="en-US" sz="1800" dirty="0"/>
          </a:p>
          <a:p>
            <a:pPr eaLnBrk="1" hangingPunct="1"/>
            <a:endParaRPr lang="en-IE" altLang="en-US" sz="1800" dirty="0"/>
          </a:p>
          <a:p>
            <a:pPr eaLnBrk="1" hangingPunct="1"/>
            <a:endParaRPr lang="en-IE" altLang="en-US" sz="1800" dirty="0"/>
          </a:p>
          <a:p>
            <a:pPr eaLnBrk="1" hangingPunct="1"/>
            <a:endParaRPr lang="en-IE" altLang="en-US" sz="1800" dirty="0"/>
          </a:p>
          <a:p>
            <a:pPr eaLnBrk="1" hangingPunct="1"/>
            <a:endParaRPr lang="en-IE" altLang="en-US" sz="1800" dirty="0"/>
          </a:p>
          <a:p>
            <a:pPr eaLnBrk="1" hangingPunct="1"/>
            <a:endParaRPr lang="en-IE" altLang="en-US" sz="1800" dirty="0"/>
          </a:p>
          <a:p>
            <a:pPr eaLnBrk="1" hangingPunct="1"/>
            <a:endParaRPr lang="en-IE" altLang="en-US" sz="1800" dirty="0"/>
          </a:p>
          <a:p>
            <a:pPr eaLnBrk="1" hangingPunct="1"/>
            <a:endParaRPr lang="en-IE" altLang="en-US" sz="1800" dirty="0"/>
          </a:p>
          <a:p>
            <a:pPr eaLnBrk="1" hangingPunct="1"/>
            <a:endParaRPr lang="en-IE" altLang="en-US" sz="1800" dirty="0"/>
          </a:p>
          <a:p>
            <a:pPr eaLnBrk="1" hangingPunct="1"/>
            <a:r>
              <a:rPr lang="en-IE" altLang="en-US" sz="2000" dirty="0">
                <a:solidFill>
                  <a:srgbClr val="0070C0"/>
                </a:solidFill>
                <a:latin typeface="Calibri" panose="020F0502020204030204" pitchFamily="34" charset="0"/>
              </a:rPr>
              <a:t>Relationships and responsibilities</a:t>
            </a:r>
          </a:p>
          <a:p>
            <a:pPr lvl="2" eaLnBrk="1" hangingPunct="1">
              <a:buFont typeface="Wingdings" panose="05000000000000000000" pitchFamily="2" charset="2"/>
              <a:buChar char="Ø"/>
            </a:pPr>
            <a:r>
              <a:rPr lang="en-IE" altLang="en-US" sz="2000" dirty="0">
                <a:solidFill>
                  <a:srgbClr val="00B050"/>
                </a:solidFill>
                <a:latin typeface="Calibri" panose="020F0502020204030204" pitchFamily="34" charset="0"/>
              </a:rPr>
              <a:t>   impact each other</a:t>
            </a:r>
          </a:p>
          <a:p>
            <a:pPr lvl="2" eaLnBrk="1" hangingPunct="1">
              <a:buFont typeface="Wingdings" panose="05000000000000000000" pitchFamily="2" charset="2"/>
              <a:buChar char="Ø"/>
            </a:pPr>
            <a:r>
              <a:rPr lang="en-IE" altLang="en-US" sz="2000" dirty="0">
                <a:solidFill>
                  <a:srgbClr val="00B050"/>
                </a:solidFill>
                <a:latin typeface="Calibri" panose="020F0502020204030204" pitchFamily="34" charset="0"/>
              </a:rPr>
              <a:t>   balance each other</a:t>
            </a:r>
          </a:p>
          <a:p>
            <a:pPr eaLnBrk="1" hangingPunct="1"/>
            <a:endParaRPr lang="en-IE" altLang="en-US" sz="1800" u="sng" dirty="0"/>
          </a:p>
        </p:txBody>
      </p:sp>
      <p:sp>
        <p:nvSpPr>
          <p:cNvPr id="4" name="Rectangle: Rounded Corners 3"/>
          <p:cNvSpPr/>
          <p:nvPr/>
        </p:nvSpPr>
        <p:spPr>
          <a:xfrm>
            <a:off x="3491880" y="2837656"/>
            <a:ext cx="1944216" cy="1235543"/>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IE" sz="2000" dirty="0"/>
              <a:t>The Co-Op</a:t>
            </a:r>
          </a:p>
        </p:txBody>
      </p:sp>
      <p:sp>
        <p:nvSpPr>
          <p:cNvPr id="5" name="Rectangle: Rounded Corners 4"/>
          <p:cNvSpPr/>
          <p:nvPr/>
        </p:nvSpPr>
        <p:spPr>
          <a:xfrm>
            <a:off x="6273019" y="2003245"/>
            <a:ext cx="1368152" cy="576064"/>
          </a:xfrm>
          <a:prstGeom prst="roundRect">
            <a:avLst/>
          </a:prstGeom>
          <a:solidFill>
            <a:srgbClr val="00B05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IE" dirty="0"/>
              <a:t>Members</a:t>
            </a:r>
          </a:p>
        </p:txBody>
      </p:sp>
      <p:sp>
        <p:nvSpPr>
          <p:cNvPr id="6" name="Rectangle: Rounded Corners 5"/>
          <p:cNvSpPr/>
          <p:nvPr/>
        </p:nvSpPr>
        <p:spPr>
          <a:xfrm>
            <a:off x="1401937" y="2003245"/>
            <a:ext cx="1369863" cy="576064"/>
          </a:xfrm>
          <a:prstGeom prst="roundRect">
            <a:avLst/>
          </a:prstGeom>
          <a:solidFill>
            <a:srgbClr val="00B05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IE" dirty="0"/>
              <a:t>Board</a:t>
            </a:r>
          </a:p>
        </p:txBody>
      </p:sp>
      <p:sp>
        <p:nvSpPr>
          <p:cNvPr id="7" name="Rectangle: Rounded Corners 6"/>
          <p:cNvSpPr/>
          <p:nvPr/>
        </p:nvSpPr>
        <p:spPr>
          <a:xfrm>
            <a:off x="1403648" y="4314622"/>
            <a:ext cx="1512168" cy="679408"/>
          </a:xfrm>
          <a:prstGeom prst="roundRect">
            <a:avLst/>
          </a:prstGeom>
          <a:solidFill>
            <a:srgbClr val="00B05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IE" dirty="0"/>
              <a:t>Executives / Employees</a:t>
            </a:r>
          </a:p>
        </p:txBody>
      </p:sp>
      <p:sp>
        <p:nvSpPr>
          <p:cNvPr id="8" name="Rectangle: Rounded Corners 7"/>
          <p:cNvSpPr/>
          <p:nvPr/>
        </p:nvSpPr>
        <p:spPr>
          <a:xfrm>
            <a:off x="6248715" y="4314622"/>
            <a:ext cx="1392455" cy="648072"/>
          </a:xfrm>
          <a:prstGeom prst="roundRect">
            <a:avLst/>
          </a:prstGeom>
          <a:solidFill>
            <a:srgbClr val="00B05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IE" dirty="0"/>
              <a:t>Third Parties</a:t>
            </a:r>
          </a:p>
        </p:txBody>
      </p:sp>
      <p:cxnSp>
        <p:nvCxnSpPr>
          <p:cNvPr id="10" name="Straight Connector 9"/>
          <p:cNvCxnSpPr/>
          <p:nvPr/>
        </p:nvCxnSpPr>
        <p:spPr>
          <a:xfrm flipH="1">
            <a:off x="5436096" y="2579309"/>
            <a:ext cx="836924" cy="3704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2915816" y="3993350"/>
            <a:ext cx="576064" cy="3212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770088" y="2560638"/>
            <a:ext cx="721792" cy="3399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5436097" y="3993351"/>
            <a:ext cx="812618" cy="338195"/>
          </a:xfrm>
          <a:prstGeom prst="line">
            <a:avLst/>
          </a:prstGeom>
        </p:spPr>
        <p:style>
          <a:lnRef idx="1">
            <a:schemeClr val="accent1"/>
          </a:lnRef>
          <a:fillRef idx="0">
            <a:schemeClr val="accent1"/>
          </a:fillRef>
          <a:effectRef idx="0">
            <a:schemeClr val="accent1"/>
          </a:effectRef>
          <a:fontRef idx="minor">
            <a:schemeClr val="tx1"/>
          </a:fontRef>
        </p:style>
      </p:cxnSp>
      <p:sp>
        <p:nvSpPr>
          <p:cNvPr id="21" name="Right Brace 20"/>
          <p:cNvSpPr/>
          <p:nvPr/>
        </p:nvSpPr>
        <p:spPr>
          <a:xfrm>
            <a:off x="-1044624" y="5157192"/>
            <a:ext cx="155448"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sp>
        <p:nvSpPr>
          <p:cNvPr id="3" name="Arrow: Right 2"/>
          <p:cNvSpPr/>
          <p:nvPr/>
        </p:nvSpPr>
        <p:spPr>
          <a:xfrm>
            <a:off x="2915816" y="2276872"/>
            <a:ext cx="367159" cy="114636"/>
          </a:xfrm>
          <a:prstGeom prst="rightArrow">
            <a:avLst>
              <a:gd name="adj1" fmla="val 50000"/>
              <a:gd name="adj2" fmla="val 42674"/>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Arrow: Right 8"/>
          <p:cNvSpPr/>
          <p:nvPr/>
        </p:nvSpPr>
        <p:spPr>
          <a:xfrm>
            <a:off x="3635896" y="2276872"/>
            <a:ext cx="360040" cy="11463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Arrow: Right 10"/>
          <p:cNvSpPr/>
          <p:nvPr/>
        </p:nvSpPr>
        <p:spPr>
          <a:xfrm>
            <a:off x="5048882" y="2276872"/>
            <a:ext cx="429517" cy="11463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Arrow: Right 12"/>
          <p:cNvSpPr/>
          <p:nvPr/>
        </p:nvSpPr>
        <p:spPr>
          <a:xfrm>
            <a:off x="5761844" y="2276872"/>
            <a:ext cx="486871" cy="114636"/>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Action Button: Help 14">
            <a:hlinkClick r:id="" action="ppaction://noaction" highlightClick="1"/>
          </p:cNvPr>
          <p:cNvSpPr/>
          <p:nvPr/>
        </p:nvSpPr>
        <p:spPr>
          <a:xfrm>
            <a:off x="4279381" y="2276872"/>
            <a:ext cx="511175" cy="190302"/>
          </a:xfrm>
          <a:prstGeom prst="actionButtonHelp">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770854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06090"/>
          </a:xfrm>
        </p:spPr>
        <p:txBody>
          <a:bodyPr/>
          <a:lstStyle/>
          <a:p>
            <a:pPr eaLnBrk="1" fontAlgn="auto" hangingPunct="1">
              <a:spcAft>
                <a:spcPts val="0"/>
              </a:spcAft>
              <a:defRPr/>
            </a:pPr>
            <a:r>
              <a:rPr lang="en-IE" sz="3200" dirty="0">
                <a:latin typeface="Calibri" panose="020F0502020204030204" pitchFamily="34" charset="0"/>
              </a:rPr>
              <a:t>Responsibilities and Relationships </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12</a:t>
            </a:fld>
            <a:endParaRPr lang="en-IE"/>
          </a:p>
        </p:txBody>
      </p:sp>
      <p:sp>
        <p:nvSpPr>
          <p:cNvPr id="9221" name="Content Placeholder 1"/>
          <p:cNvSpPr txBox="1">
            <a:spLocks/>
          </p:cNvSpPr>
          <p:nvPr/>
        </p:nvSpPr>
        <p:spPr bwMode="auto">
          <a:xfrm>
            <a:off x="710252" y="980728"/>
            <a:ext cx="7565386" cy="5220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endParaRPr lang="en-IE" altLang="en-US" sz="2400" dirty="0">
              <a:solidFill>
                <a:srgbClr val="00B050"/>
              </a:solidFill>
              <a:latin typeface="Calibri" panose="020F0502020204030204" pitchFamily="34" charset="0"/>
            </a:endParaRPr>
          </a:p>
          <a:p>
            <a:pPr marL="0" lvl="0" indent="0" algn="just" eaLnBrk="1" hangingPunct="1">
              <a:buClr>
                <a:srgbClr val="92D050"/>
              </a:buClr>
              <a:buNone/>
              <a:defRPr/>
            </a:pPr>
            <a:r>
              <a:rPr lang="en-IE" altLang="en-US" sz="2800" dirty="0">
                <a:solidFill>
                  <a:srgbClr val="00B050"/>
                </a:solidFill>
                <a:latin typeface="Calibri" panose="020F0502020204030204" pitchFamily="34" charset="0"/>
              </a:rPr>
              <a:t>As a Director to whom am I responsible?</a:t>
            </a:r>
          </a:p>
          <a:p>
            <a:pPr marL="0" indent="0" eaLnBrk="1" hangingPunct="1">
              <a:buNone/>
            </a:pPr>
            <a:endParaRPr lang="en-IE" altLang="en-US" sz="1800" i="1" dirty="0">
              <a:solidFill>
                <a:schemeClr val="tx2"/>
              </a:solidFill>
            </a:endParaRPr>
          </a:p>
          <a:p>
            <a:pPr marL="0" indent="0" eaLnBrk="1" hangingPunct="1">
              <a:buNone/>
            </a:pPr>
            <a:r>
              <a:rPr lang="en-IE" altLang="en-US" sz="1800" dirty="0">
                <a:latin typeface="Rod" panose="02030509050101010101" pitchFamily="49" charset="-79"/>
                <a:cs typeface="Rod" panose="02030509050101010101" pitchFamily="49" charset="-79"/>
              </a:rPr>
              <a:t>#  Rule of Thumb</a:t>
            </a:r>
          </a:p>
          <a:p>
            <a:pPr marL="776288" lvl="2" indent="0" eaLnBrk="1" hangingPunct="1">
              <a:buNone/>
            </a:pPr>
            <a:endParaRPr lang="en-IE" altLang="en-US" sz="900" dirty="0">
              <a:solidFill>
                <a:schemeClr val="tx2"/>
              </a:solidFill>
              <a:latin typeface="Rod" panose="02030509050101010101" pitchFamily="49" charset="-79"/>
              <a:cs typeface="Rod" panose="02030509050101010101" pitchFamily="49" charset="-79"/>
            </a:endParaRPr>
          </a:p>
          <a:p>
            <a:pPr marL="776288" lvl="2" indent="0" eaLnBrk="1" hangingPunct="1">
              <a:buNone/>
            </a:pPr>
            <a:r>
              <a:rPr lang="en-IE" altLang="en-US" sz="2800" b="1" dirty="0">
                <a:solidFill>
                  <a:schemeClr val="tx2"/>
                </a:solidFill>
                <a:latin typeface="Rod" panose="02030509050101010101" pitchFamily="49" charset="-79"/>
                <a:cs typeface="Rod" panose="02030509050101010101" pitchFamily="49" charset="-79"/>
              </a:rPr>
              <a:t>Directors are responsible </a:t>
            </a:r>
            <a:r>
              <a:rPr lang="en-IE" altLang="en-US" sz="2800" b="1" u="sng" dirty="0">
                <a:solidFill>
                  <a:schemeClr val="tx2"/>
                </a:solidFill>
                <a:latin typeface="Rod" panose="02030509050101010101" pitchFamily="49" charset="-79"/>
                <a:cs typeface="Rod" panose="02030509050101010101" pitchFamily="49" charset="-79"/>
              </a:rPr>
              <a:t>FOR the Co-operative</a:t>
            </a:r>
            <a:r>
              <a:rPr lang="en-IE" altLang="en-US" sz="2800" b="1" dirty="0">
                <a:solidFill>
                  <a:schemeClr val="tx2"/>
                </a:solidFill>
                <a:latin typeface="Rod" panose="02030509050101010101" pitchFamily="49" charset="-79"/>
                <a:cs typeface="Rod" panose="02030509050101010101" pitchFamily="49" charset="-79"/>
              </a:rPr>
              <a:t>,... </a:t>
            </a:r>
          </a:p>
          <a:p>
            <a:pPr marL="776288" lvl="2" indent="0" eaLnBrk="1" hangingPunct="1">
              <a:buNone/>
            </a:pPr>
            <a:r>
              <a:rPr lang="en-IE" altLang="en-US" sz="2800" b="1" dirty="0">
                <a:solidFill>
                  <a:schemeClr val="tx2"/>
                </a:solidFill>
                <a:latin typeface="Rod" panose="02030509050101010101" pitchFamily="49" charset="-79"/>
                <a:cs typeface="Rod" panose="02030509050101010101" pitchFamily="49" charset="-79"/>
              </a:rPr>
              <a:t>While being answerable </a:t>
            </a:r>
            <a:r>
              <a:rPr lang="en-IE" altLang="en-US" sz="2800" b="1" u="sng" dirty="0">
                <a:solidFill>
                  <a:schemeClr val="tx2"/>
                </a:solidFill>
                <a:latin typeface="Rod" panose="02030509050101010101" pitchFamily="49" charset="-79"/>
                <a:cs typeface="Rod" panose="02030509050101010101" pitchFamily="49" charset="-79"/>
              </a:rPr>
              <a:t>TO the Members</a:t>
            </a:r>
            <a:r>
              <a:rPr lang="en-IE" altLang="en-US" sz="2800" b="1" dirty="0">
                <a:solidFill>
                  <a:schemeClr val="tx2"/>
                </a:solidFill>
                <a:latin typeface="Rod" panose="02030509050101010101" pitchFamily="49" charset="-79"/>
                <a:cs typeface="Rod" panose="02030509050101010101" pitchFamily="49" charset="-79"/>
              </a:rPr>
              <a:t>. </a:t>
            </a:r>
          </a:p>
          <a:p>
            <a:pPr marL="0" indent="0" eaLnBrk="1" hangingPunct="1">
              <a:buNone/>
            </a:pPr>
            <a:endParaRPr lang="en-IE" altLang="en-US" sz="1800" dirty="0"/>
          </a:p>
          <a:p>
            <a:pPr marL="0" indent="0" eaLnBrk="1" hangingPunct="1">
              <a:buNone/>
            </a:pPr>
            <a:endParaRPr lang="en-IE" altLang="en-US" sz="1800" dirty="0"/>
          </a:p>
          <a:p>
            <a:pPr eaLnBrk="1" hangingPunct="1"/>
            <a:r>
              <a:rPr lang="en-IE" altLang="en-US" sz="2000" u="sng" dirty="0">
                <a:latin typeface="Calibri" panose="020F0502020204030204" pitchFamily="34" charset="0"/>
              </a:rPr>
              <a:t>When</a:t>
            </a:r>
            <a:r>
              <a:rPr lang="en-IE" altLang="en-US" sz="2000" dirty="0">
                <a:latin typeface="Calibri" panose="020F0502020204030204" pitchFamily="34" charset="0"/>
              </a:rPr>
              <a:t> are the Board answerable to Members</a:t>
            </a:r>
            <a:r>
              <a:rPr lang="en-IE" altLang="en-US" sz="2000" b="1" dirty="0">
                <a:latin typeface="Calibri" panose="020F0502020204030204" pitchFamily="34" charset="0"/>
              </a:rPr>
              <a:t>?</a:t>
            </a:r>
          </a:p>
        </p:txBody>
      </p:sp>
    </p:spTree>
    <p:extLst>
      <p:ext uri="{BB962C8B-B14F-4D97-AF65-F5344CB8AC3E}">
        <p14:creationId xmlns:p14="http://schemas.microsoft.com/office/powerpoint/2010/main" val="4032059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06090"/>
          </a:xfrm>
        </p:spPr>
        <p:txBody>
          <a:bodyPr/>
          <a:lstStyle/>
          <a:p>
            <a:pPr eaLnBrk="1" fontAlgn="auto" hangingPunct="1">
              <a:spcAft>
                <a:spcPts val="0"/>
              </a:spcAft>
              <a:defRPr/>
            </a:pPr>
            <a:r>
              <a:rPr lang="en-IE" sz="3200" dirty="0">
                <a:latin typeface="Calibri" panose="020F0502020204030204" pitchFamily="34" charset="0"/>
              </a:rPr>
              <a:t>Responsibilities and Relationships </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13</a:t>
            </a:fld>
            <a:endParaRPr lang="en-IE"/>
          </a:p>
        </p:txBody>
      </p:sp>
      <p:sp>
        <p:nvSpPr>
          <p:cNvPr id="9221" name="Content Placeholder 1"/>
          <p:cNvSpPr txBox="1">
            <a:spLocks/>
          </p:cNvSpPr>
          <p:nvPr/>
        </p:nvSpPr>
        <p:spPr bwMode="auto">
          <a:xfrm>
            <a:off x="710252" y="656692"/>
            <a:ext cx="7565386" cy="5544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endParaRPr lang="en-IE" altLang="en-US" sz="2400" dirty="0">
              <a:solidFill>
                <a:srgbClr val="00B050"/>
              </a:solidFill>
              <a:latin typeface="Calibri" panose="020F0502020204030204" pitchFamily="34" charset="0"/>
            </a:endParaRPr>
          </a:p>
          <a:p>
            <a:pPr eaLnBrk="1" hangingPunct="1"/>
            <a:r>
              <a:rPr lang="en-IE" altLang="en-US" sz="2400" dirty="0">
                <a:solidFill>
                  <a:srgbClr val="00B050"/>
                </a:solidFill>
                <a:latin typeface="Calibri" panose="020F0502020204030204" pitchFamily="34" charset="0"/>
              </a:rPr>
              <a:t>Who </a:t>
            </a:r>
            <a:r>
              <a:rPr lang="en-IE" altLang="en-US" sz="2400" u="sng" dirty="0">
                <a:solidFill>
                  <a:srgbClr val="00B050"/>
                </a:solidFill>
                <a:latin typeface="Calibri" panose="020F0502020204030204" pitchFamily="34" charset="0"/>
              </a:rPr>
              <a:t>can</a:t>
            </a:r>
            <a:r>
              <a:rPr lang="en-IE" altLang="en-US" sz="2400" dirty="0">
                <a:solidFill>
                  <a:srgbClr val="00B050"/>
                </a:solidFill>
                <a:latin typeface="Calibri" panose="020F0502020204030204" pitchFamily="34" charset="0"/>
              </a:rPr>
              <a:t> do what? </a:t>
            </a:r>
          </a:p>
          <a:p>
            <a:pPr eaLnBrk="1" hangingPunct="1"/>
            <a:r>
              <a:rPr lang="en-IE" altLang="en-US" sz="2400" dirty="0">
                <a:solidFill>
                  <a:srgbClr val="00B050"/>
                </a:solidFill>
                <a:latin typeface="Calibri" panose="020F0502020204030204" pitchFamily="34" charset="0"/>
              </a:rPr>
              <a:t>Who </a:t>
            </a:r>
            <a:r>
              <a:rPr lang="en-IE" altLang="en-US" sz="2400" u="sng" dirty="0">
                <a:solidFill>
                  <a:srgbClr val="00B050"/>
                </a:solidFill>
                <a:latin typeface="Calibri" panose="020F0502020204030204" pitchFamily="34" charset="0"/>
              </a:rPr>
              <a:t>must</a:t>
            </a:r>
            <a:r>
              <a:rPr lang="en-IE" altLang="en-US" sz="2400" dirty="0">
                <a:solidFill>
                  <a:srgbClr val="00B050"/>
                </a:solidFill>
                <a:latin typeface="Calibri" panose="020F0502020204030204" pitchFamily="34" charset="0"/>
              </a:rPr>
              <a:t> do what?</a:t>
            </a:r>
          </a:p>
          <a:p>
            <a:pPr eaLnBrk="1" hangingPunct="1"/>
            <a:r>
              <a:rPr lang="en-IE" altLang="en-US" sz="2400" u="sng" dirty="0">
                <a:solidFill>
                  <a:srgbClr val="00B050"/>
                </a:solidFill>
                <a:latin typeface="Calibri" panose="020F0502020204030204" pitchFamily="34" charset="0"/>
              </a:rPr>
              <a:t>When</a:t>
            </a:r>
            <a:r>
              <a:rPr lang="en-IE" altLang="en-US" sz="2400" dirty="0">
                <a:solidFill>
                  <a:srgbClr val="00B050"/>
                </a:solidFill>
                <a:latin typeface="Calibri" panose="020F0502020204030204" pitchFamily="34" charset="0"/>
              </a:rPr>
              <a:t> do they do it?</a:t>
            </a:r>
          </a:p>
          <a:p>
            <a:pPr marL="0" indent="0" eaLnBrk="1" hangingPunct="1">
              <a:buNone/>
            </a:pPr>
            <a:endParaRPr lang="en-IE" altLang="en-US" sz="1600" dirty="0">
              <a:latin typeface="Calibri" panose="020F0502020204030204" pitchFamily="34" charset="0"/>
            </a:endParaRPr>
          </a:p>
          <a:p>
            <a:pPr marL="1782763" lvl="5" indent="0" eaLnBrk="1" hangingPunct="1">
              <a:buNone/>
            </a:pPr>
            <a:endParaRPr lang="en-IE" altLang="en-US" sz="900" dirty="0">
              <a:solidFill>
                <a:srgbClr val="00B050"/>
              </a:solidFill>
              <a:latin typeface="Calibri" panose="020F0502020204030204" pitchFamily="34" charset="0"/>
            </a:endParaRPr>
          </a:p>
          <a:p>
            <a:pPr eaLnBrk="1" hangingPunct="1"/>
            <a:endParaRPr lang="en-IE" altLang="en-US" sz="1800" dirty="0"/>
          </a:p>
        </p:txBody>
      </p:sp>
      <p:pic>
        <p:nvPicPr>
          <p:cNvPr id="4" name="Picture 3">
            <a:extLst>
              <a:ext uri="{FF2B5EF4-FFF2-40B4-BE49-F238E27FC236}">
                <a16:creationId xmlns="" xmlns:a16="http://schemas.microsoft.com/office/drawing/2014/main" id="{383274F4-DB29-4B4A-ADCD-63E2B2C5B0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7769" y="4878667"/>
            <a:ext cx="1219370" cy="1219370"/>
          </a:xfrm>
          <a:prstGeom prst="rect">
            <a:avLst/>
          </a:prstGeom>
        </p:spPr>
      </p:pic>
      <p:sp>
        <p:nvSpPr>
          <p:cNvPr id="3" name="Thought Bubble: Cloud 2">
            <a:extLst>
              <a:ext uri="{FF2B5EF4-FFF2-40B4-BE49-F238E27FC236}">
                <a16:creationId xmlns="" xmlns:a16="http://schemas.microsoft.com/office/drawing/2014/main" id="{A2F00E3F-87D3-44EE-9EAE-2DFA2F210D21}"/>
              </a:ext>
            </a:extLst>
          </p:cNvPr>
          <p:cNvSpPr/>
          <p:nvPr/>
        </p:nvSpPr>
        <p:spPr>
          <a:xfrm>
            <a:off x="1259633" y="2624855"/>
            <a:ext cx="3672407" cy="1219370"/>
          </a:xfrm>
          <a:prstGeom prst="cloudCallou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t>Contesting elections..</a:t>
            </a:r>
          </a:p>
        </p:txBody>
      </p:sp>
      <p:sp>
        <p:nvSpPr>
          <p:cNvPr id="8" name="Thought Bubble: Cloud 7">
            <a:extLst>
              <a:ext uri="{FF2B5EF4-FFF2-40B4-BE49-F238E27FC236}">
                <a16:creationId xmlns="" xmlns:a16="http://schemas.microsoft.com/office/drawing/2014/main" id="{BC77BB24-D41B-44D9-8B79-3A62D685F835}"/>
              </a:ext>
            </a:extLst>
          </p:cNvPr>
          <p:cNvSpPr/>
          <p:nvPr/>
        </p:nvSpPr>
        <p:spPr>
          <a:xfrm>
            <a:off x="3804617" y="3526472"/>
            <a:ext cx="2880320" cy="1630720"/>
          </a:xfrm>
          <a:prstGeom prst="cloudCallou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t>Notice of meetings…</a:t>
            </a:r>
          </a:p>
        </p:txBody>
      </p:sp>
    </p:spTree>
    <p:extLst>
      <p:ext uri="{BB962C8B-B14F-4D97-AF65-F5344CB8AC3E}">
        <p14:creationId xmlns:p14="http://schemas.microsoft.com/office/powerpoint/2010/main" val="4074421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2800" dirty="0">
                <a:latin typeface="Calibri" panose="020F0502020204030204" pitchFamily="34" charset="0"/>
              </a:rPr>
              <a:t>Responsibilities and Relationships are defined through Governance</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1600" b="1" i="0" u="none" strike="noStrike" kern="1200" cap="none" spc="0" normalizeH="0" baseline="0" noProof="0" dirty="0">
                <a:ln>
                  <a:noFill/>
                </a:ln>
                <a:solidFill>
                  <a:srgbClr val="DEF5FA"/>
                </a:solidFill>
                <a:effectLst/>
                <a:uLnTx/>
                <a:uFillTx/>
                <a:latin typeface="Century Gothic" pitchFamily="34" charset="0"/>
                <a:ea typeface="+mn-ea"/>
                <a:cs typeface="+mn-cs"/>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B424F99-4BEC-4144-8A24-B1FBD4DAA7BE}" type="slidenum">
              <a:rPr kumimoji="0" lang="en-IE" sz="1800" b="0" i="0" u="none" strike="noStrike" kern="1200" cap="none" spc="0" normalizeH="0" baseline="0" noProof="0" smtClean="0">
                <a:ln>
                  <a:noFill/>
                </a:ln>
                <a:solidFill>
                  <a:srgbClr val="FFFFFF"/>
                </a:solidFill>
                <a:effectLst/>
                <a:uLnTx/>
                <a:uFillTx/>
                <a:latin typeface="Franklin Gothic Medium"/>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14</a:t>
            </a:fld>
            <a:endParaRPr kumimoji="0" lang="en-IE" sz="1800" b="0" i="0" u="none" strike="noStrike" kern="1200" cap="none" spc="0" normalizeH="0" baseline="0" noProof="0">
              <a:ln>
                <a:noFill/>
              </a:ln>
              <a:solidFill>
                <a:srgbClr val="FFFFFF"/>
              </a:solidFill>
              <a:effectLst/>
              <a:uLnTx/>
              <a:uFillTx/>
              <a:latin typeface="Franklin Gothic Medium"/>
              <a:ea typeface="+mn-ea"/>
              <a:cs typeface="+mn-cs"/>
            </a:endParaRPr>
          </a:p>
        </p:txBody>
      </p:sp>
      <p:sp>
        <p:nvSpPr>
          <p:cNvPr id="9221" name="Content Placeholder 1"/>
          <p:cNvSpPr txBox="1">
            <a:spLocks/>
          </p:cNvSpPr>
          <p:nvPr/>
        </p:nvSpPr>
        <p:spPr bwMode="auto">
          <a:xfrm>
            <a:off x="719931" y="1283001"/>
            <a:ext cx="7704137" cy="530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r>
              <a:rPr lang="en-IE" altLang="en-US" sz="1800" dirty="0">
                <a:solidFill>
                  <a:srgbClr val="0070C0"/>
                </a:solidFill>
              </a:rPr>
              <a:t>…and Governance in turn flows from the </a:t>
            </a:r>
            <a:r>
              <a:rPr lang="en-IE" altLang="en-US" sz="1800" u="sng" dirty="0">
                <a:solidFill>
                  <a:srgbClr val="0070C0"/>
                </a:solidFill>
              </a:rPr>
              <a:t>legal framework</a:t>
            </a:r>
            <a:r>
              <a:rPr lang="en-IE" altLang="en-US" sz="1800" dirty="0">
                <a:solidFill>
                  <a:srgbClr val="0070C0"/>
                </a:solidFill>
              </a:rPr>
              <a:t>:</a:t>
            </a:r>
            <a:endParaRPr kumimoji="0" lang="en-IE" altLang="en-US" sz="1800" b="0" i="0" u="none" strike="noStrike" kern="1200" cap="none" spc="0" normalizeH="0" baseline="0" noProof="0" dirty="0">
              <a:ln>
                <a:noFill/>
              </a:ln>
              <a:solidFill>
                <a:srgbClr val="0070C0"/>
              </a:solidFill>
              <a:effectLst/>
              <a:uLnTx/>
              <a:uFillTx/>
            </a:endParaRP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endParaRPr kumimoji="0" lang="en-IE" altLang="en-US" sz="18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p:txBody>
      </p:sp>
      <p:sp>
        <p:nvSpPr>
          <p:cNvPr id="4" name="Rectangle: Rounded Corners 3"/>
          <p:cNvSpPr/>
          <p:nvPr/>
        </p:nvSpPr>
        <p:spPr>
          <a:xfrm>
            <a:off x="3203848" y="5147679"/>
            <a:ext cx="2376264" cy="1151945"/>
          </a:xfrm>
          <a:prstGeom prst="round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a:effectLst>
            <a:glow rad="63500">
              <a:schemeClr val="accent5">
                <a:satMod val="175000"/>
                <a:alpha val="40000"/>
              </a:schemeClr>
            </a:glow>
          </a:effectLst>
          <a:scene3d>
            <a:camera prst="orthographicFront"/>
            <a:lightRig rig="threePt" dir="t"/>
          </a:scene3d>
          <a:sp3d>
            <a:bevelT w="152400" h="50800" prst="softRound"/>
          </a:sp3d>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IE" sz="1800" b="0" i="0" u="none" strike="noStrike" kern="1200" cap="none" spc="0" normalizeH="0" baseline="0" noProof="0" dirty="0">
                <a:ln>
                  <a:noFill/>
                </a:ln>
                <a:solidFill>
                  <a:prstClr val="white"/>
                </a:solidFill>
                <a:effectLst/>
                <a:uLnTx/>
                <a:uFillTx/>
                <a:latin typeface="Franklin Gothic Medium"/>
                <a:ea typeface="+mn-ea"/>
                <a:cs typeface="+mn-cs"/>
              </a:rPr>
              <a:t>Responsibilities, Rights, Powers and Liabilities </a:t>
            </a:r>
          </a:p>
        </p:txBody>
      </p:sp>
      <p:sp>
        <p:nvSpPr>
          <p:cNvPr id="5" name="Rectangle 4"/>
          <p:cNvSpPr/>
          <p:nvPr/>
        </p:nvSpPr>
        <p:spPr>
          <a:xfrm>
            <a:off x="3527884" y="2868352"/>
            <a:ext cx="1656184" cy="1496752"/>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6200000" scaled="1"/>
            <a:tileRect/>
          </a:gradFill>
          <a:ln>
            <a:noFill/>
          </a:ln>
          <a:effectLst>
            <a:glow rad="228600">
              <a:schemeClr val="accent1">
                <a:satMod val="175000"/>
                <a:alpha val="40000"/>
              </a:schemeClr>
            </a:glow>
          </a:effectLst>
          <a:scene3d>
            <a:camera prst="orthographicFront"/>
            <a:lightRig rig="threePt" dir="t"/>
          </a:scene3d>
          <a:sp3d>
            <a:bevelT w="152400" h="50800" prst="softRound"/>
          </a:sp3d>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IE" sz="1800" b="0" i="0" u="none" strike="noStrike" kern="1200" cap="none" spc="0" normalizeH="0" baseline="0" noProof="0" dirty="0">
                <a:ln>
                  <a:noFill/>
                </a:ln>
                <a:solidFill>
                  <a:prstClr val="white"/>
                </a:solidFill>
                <a:effectLst/>
                <a:uLnTx/>
                <a:uFillTx/>
                <a:latin typeface="Franklin Gothic Medium"/>
                <a:ea typeface="+mn-ea"/>
                <a:cs typeface="+mn-cs"/>
              </a:rPr>
              <a:t>Rules</a:t>
            </a:r>
          </a:p>
        </p:txBody>
      </p:sp>
      <p:sp>
        <p:nvSpPr>
          <p:cNvPr id="6" name="Rectangle 5"/>
          <p:cNvSpPr/>
          <p:nvPr/>
        </p:nvSpPr>
        <p:spPr>
          <a:xfrm>
            <a:off x="5796136" y="1932248"/>
            <a:ext cx="1656184" cy="93610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t="100000" r="100000"/>
            </a:path>
            <a:tileRect l="-100000" b="-100000"/>
          </a:gradFill>
          <a:ln>
            <a:noFill/>
          </a:ln>
          <a:effectLst>
            <a:outerShdw blurRad="76200" dir="18900000" sy="23000" kx="-1200000" algn="bl" rotWithShape="0">
              <a:prstClr val="black">
                <a:alpha val="20000"/>
              </a:prstClr>
            </a:outerShdw>
            <a:softEdge rad="63500"/>
          </a:effectLst>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IE" sz="1800" b="0" i="0" u="none" strike="noStrike" kern="1200" cap="none" spc="0" normalizeH="0" baseline="0" noProof="0" dirty="0">
                <a:ln>
                  <a:noFill/>
                </a:ln>
                <a:solidFill>
                  <a:prstClr val="white"/>
                </a:solidFill>
                <a:effectLst/>
                <a:uLnTx/>
                <a:uFillTx/>
                <a:latin typeface="Franklin Gothic Medium"/>
                <a:ea typeface="+mn-ea"/>
                <a:cs typeface="+mn-cs"/>
              </a:rPr>
              <a:t>IPS Acts</a:t>
            </a:r>
          </a:p>
        </p:txBody>
      </p:sp>
      <p:sp>
        <p:nvSpPr>
          <p:cNvPr id="7" name="Rectangle 6"/>
          <p:cNvSpPr/>
          <p:nvPr/>
        </p:nvSpPr>
        <p:spPr>
          <a:xfrm>
            <a:off x="1475656" y="1932248"/>
            <a:ext cx="1512168" cy="936104"/>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path path="circle">
              <a:fillToRect l="100000" t="100000"/>
            </a:path>
            <a:tileRect r="-100000" b="-100000"/>
          </a:gradFill>
          <a:ln>
            <a:noFill/>
          </a:ln>
          <a:effectLst>
            <a:outerShdw blurRad="76200" dir="13500000" sy="23000" kx="1200000" algn="br" rotWithShape="0">
              <a:prstClr val="black">
                <a:alpha val="20000"/>
              </a:prstClr>
            </a:outerShdw>
            <a:softEdge rad="63500"/>
          </a:effectLst>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IE" sz="1800" b="0" i="0" u="none" strike="noStrike" kern="1200" cap="none" spc="0" normalizeH="0" baseline="0" noProof="0" dirty="0">
                <a:ln>
                  <a:noFill/>
                </a:ln>
                <a:solidFill>
                  <a:prstClr val="white"/>
                </a:solidFill>
                <a:effectLst/>
                <a:uLnTx/>
                <a:uFillTx/>
                <a:latin typeface="Franklin Gothic Medium"/>
                <a:ea typeface="+mn-ea"/>
                <a:cs typeface="+mn-cs"/>
              </a:rPr>
              <a:t>Related  Legislation</a:t>
            </a:r>
          </a:p>
        </p:txBody>
      </p:sp>
      <p:cxnSp>
        <p:nvCxnSpPr>
          <p:cNvPr id="14" name="Straight Arrow Connector 13"/>
          <p:cNvCxnSpPr>
            <a:cxnSpLocks/>
          </p:cNvCxnSpPr>
          <p:nvPr/>
        </p:nvCxnSpPr>
        <p:spPr>
          <a:xfrm>
            <a:off x="2847647" y="3043616"/>
            <a:ext cx="492540" cy="673416"/>
          </a:xfrm>
          <a:prstGeom prst="straightConnector1">
            <a:avLst/>
          </a:prstGeom>
          <a:ln w="9525"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Arrow Connector 15"/>
          <p:cNvCxnSpPr>
            <a:cxnSpLocks/>
          </p:cNvCxnSpPr>
          <p:nvPr/>
        </p:nvCxnSpPr>
        <p:spPr>
          <a:xfrm flipH="1">
            <a:off x="5436096" y="3084376"/>
            <a:ext cx="468016" cy="632656"/>
          </a:xfrm>
          <a:prstGeom prst="straightConnector1">
            <a:avLst/>
          </a:prstGeom>
          <a:ln w="9525"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0" name="Straight Arrow Connector 19"/>
          <p:cNvCxnSpPr>
            <a:cxnSpLocks/>
          </p:cNvCxnSpPr>
          <p:nvPr/>
        </p:nvCxnSpPr>
        <p:spPr>
          <a:xfrm>
            <a:off x="1619672" y="3043616"/>
            <a:ext cx="1473621" cy="2104063"/>
          </a:xfrm>
          <a:prstGeom prst="straightConnector1">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6" name="Straight Arrow Connector 25"/>
          <p:cNvCxnSpPr>
            <a:cxnSpLocks/>
          </p:cNvCxnSpPr>
          <p:nvPr/>
        </p:nvCxnSpPr>
        <p:spPr>
          <a:xfrm flipH="1">
            <a:off x="5690667" y="3043616"/>
            <a:ext cx="1617639" cy="2104063"/>
          </a:xfrm>
          <a:prstGeom prst="straightConnector1">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9" name="Arrow: Down 28"/>
          <p:cNvSpPr/>
          <p:nvPr/>
        </p:nvSpPr>
        <p:spPr>
          <a:xfrm>
            <a:off x="4192884" y="4688677"/>
            <a:ext cx="432048" cy="350528"/>
          </a:xfrm>
          <a:prstGeom prst="downArrow">
            <a:avLst/>
          </a:prstGeom>
          <a:solidFill>
            <a:srgbClr val="00B050"/>
          </a:solidFill>
          <a:ln>
            <a:solidFill>
              <a:srgbClr val="00B050"/>
            </a:solidFill>
          </a:ln>
          <a:effectLst>
            <a:outerShdw blurRad="152400" dist="317500" dir="5400000" sx="90000" sy="-19000" rotWithShape="0">
              <a:prstClr val="black">
                <a:alpha val="15000"/>
              </a:prstClr>
            </a:outerShdw>
          </a:effectLst>
          <a:scene3d>
            <a:camera prst="perspectiveRelaxedModerately"/>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IE" sz="1800" b="0" i="0" u="none" strike="noStrike" kern="1200" cap="none" spc="0" normalizeH="0" baseline="0" noProof="0">
              <a:ln>
                <a:noFill/>
              </a:ln>
              <a:solidFill>
                <a:prstClr val="white"/>
              </a:solidFill>
              <a:effectLst/>
              <a:uLnTx/>
              <a:uFillTx/>
              <a:latin typeface="Franklin Gothic Medium"/>
              <a:ea typeface="+mn-ea"/>
              <a:cs typeface="+mn-cs"/>
            </a:endParaRPr>
          </a:p>
        </p:txBody>
      </p:sp>
    </p:spTree>
    <p:extLst>
      <p:ext uri="{BB962C8B-B14F-4D97-AF65-F5344CB8AC3E}">
        <p14:creationId xmlns:p14="http://schemas.microsoft.com/office/powerpoint/2010/main" val="1506872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78098"/>
          </a:xfrm>
        </p:spPr>
        <p:txBody>
          <a:bodyPr/>
          <a:lstStyle/>
          <a:p>
            <a:pPr eaLnBrk="1" fontAlgn="auto" hangingPunct="1">
              <a:spcAft>
                <a:spcPts val="0"/>
              </a:spcAft>
              <a:defRPr/>
            </a:pPr>
            <a:r>
              <a:rPr lang="en-IE" sz="3200" dirty="0">
                <a:latin typeface="Calibri" panose="020F0502020204030204" pitchFamily="34" charset="0"/>
              </a:rPr>
              <a:t>First up…the Society Rules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15</a:t>
            </a:fld>
            <a:endParaRPr lang="en-IE"/>
          </a:p>
        </p:txBody>
      </p:sp>
      <p:sp>
        <p:nvSpPr>
          <p:cNvPr id="9221" name="Content Placeholder 1"/>
          <p:cNvSpPr txBox="1">
            <a:spLocks/>
          </p:cNvSpPr>
          <p:nvPr/>
        </p:nvSpPr>
        <p:spPr bwMode="auto">
          <a:xfrm>
            <a:off x="468313" y="1052736"/>
            <a:ext cx="7704137" cy="5472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2400" dirty="0">
                <a:latin typeface="Calibri" panose="020F0502020204030204" pitchFamily="34" charset="0"/>
              </a:rPr>
              <a:t>Where are they?</a:t>
            </a:r>
          </a:p>
          <a:p>
            <a:pPr lvl="2" eaLnBrk="1" hangingPunct="1">
              <a:buFont typeface="Wingdings" panose="05000000000000000000" pitchFamily="2" charset="2"/>
              <a:buChar char="Ø"/>
            </a:pPr>
            <a:r>
              <a:rPr lang="en-IE" altLang="en-US" sz="2000" dirty="0">
                <a:solidFill>
                  <a:srgbClr val="0070C0"/>
                </a:solidFill>
                <a:latin typeface="Calibri" panose="020F0502020204030204" pitchFamily="34" charset="0"/>
              </a:rPr>
              <a:t>  in “the Rulebook”</a:t>
            </a:r>
          </a:p>
          <a:p>
            <a:pPr lvl="2" eaLnBrk="1" hangingPunct="1">
              <a:buFont typeface="Wingdings" panose="05000000000000000000" pitchFamily="2" charset="2"/>
              <a:buChar char="Ø"/>
            </a:pPr>
            <a:r>
              <a:rPr lang="en-IE" altLang="en-US" sz="2000" dirty="0">
                <a:latin typeface="Calibri" panose="020F0502020204030204" pitchFamily="34" charset="0"/>
              </a:rPr>
              <a:t>   </a:t>
            </a:r>
            <a:r>
              <a:rPr lang="en-IE" altLang="en-US" sz="2000" dirty="0">
                <a:solidFill>
                  <a:srgbClr val="00B050"/>
                </a:solidFill>
                <a:latin typeface="Calibri" panose="020F0502020204030204" pitchFamily="34" charset="0"/>
              </a:rPr>
              <a:t>ICOS rules for ICOS affiliates</a:t>
            </a:r>
          </a:p>
          <a:p>
            <a:pPr lvl="4" eaLnBrk="1" hangingPunct="1"/>
            <a:r>
              <a:rPr lang="en-IE" altLang="en-US" sz="1200" dirty="0">
                <a:latin typeface="Calibri" panose="020F0502020204030204" pitchFamily="34" charset="0"/>
              </a:rPr>
              <a:t>           </a:t>
            </a:r>
            <a:r>
              <a:rPr lang="en-IE" altLang="en-US" sz="1600" dirty="0">
                <a:solidFill>
                  <a:srgbClr val="0070C0"/>
                </a:solidFill>
                <a:latin typeface="Calibri" panose="020F0502020204030204" pitchFamily="34" charset="0"/>
              </a:rPr>
              <a:t>Customised for Sector</a:t>
            </a:r>
          </a:p>
          <a:p>
            <a:pPr lvl="4" eaLnBrk="1" hangingPunct="1"/>
            <a:r>
              <a:rPr lang="en-IE" altLang="en-US" sz="1600" dirty="0">
                <a:solidFill>
                  <a:srgbClr val="0070C0"/>
                </a:solidFill>
                <a:latin typeface="Calibri" panose="020F0502020204030204" pitchFamily="34" charset="0"/>
              </a:rPr>
              <a:t>        Customised for Society</a:t>
            </a:r>
          </a:p>
          <a:p>
            <a:pPr marL="411163" lvl="1" indent="0" eaLnBrk="1" hangingPunct="1">
              <a:buNone/>
            </a:pPr>
            <a:endParaRPr lang="en-IE" altLang="en-US" sz="800" dirty="0">
              <a:latin typeface="Calibri" panose="020F0502020204030204" pitchFamily="34" charset="0"/>
            </a:endParaRPr>
          </a:p>
          <a:p>
            <a:pPr eaLnBrk="1" hangingPunct="1"/>
            <a:r>
              <a:rPr lang="en-IE" altLang="en-US" sz="2400" dirty="0">
                <a:latin typeface="Calibri" panose="020F0502020204030204" pitchFamily="34" charset="0"/>
              </a:rPr>
              <a:t>Certain things </a:t>
            </a:r>
            <a:r>
              <a:rPr lang="en-IE" altLang="en-US" sz="2400" u="sng" dirty="0">
                <a:latin typeface="Calibri" panose="020F0502020204030204" pitchFamily="34" charset="0"/>
              </a:rPr>
              <a:t>must</a:t>
            </a:r>
            <a:r>
              <a:rPr lang="en-IE" altLang="en-US" sz="2400" dirty="0">
                <a:latin typeface="Calibri" panose="020F0502020204030204" pitchFamily="34" charset="0"/>
              </a:rPr>
              <a:t> be included </a:t>
            </a:r>
          </a:p>
          <a:p>
            <a:pPr lvl="2" eaLnBrk="1" hangingPunct="1">
              <a:buFont typeface="Wingdings" panose="05000000000000000000" pitchFamily="2" charset="2"/>
              <a:buChar char="Ø"/>
            </a:pPr>
            <a:r>
              <a:rPr lang="en-IE" altLang="en-US" sz="2000" b="1" dirty="0">
                <a:solidFill>
                  <a:srgbClr val="0070C0"/>
                </a:solidFill>
                <a:latin typeface="Calibri" panose="020F0502020204030204" pitchFamily="34" charset="0"/>
              </a:rPr>
              <a:t> </a:t>
            </a:r>
            <a:r>
              <a:rPr lang="en-IE" altLang="en-US" sz="2000" dirty="0">
                <a:solidFill>
                  <a:srgbClr val="00B050"/>
                </a:solidFill>
                <a:latin typeface="Calibri" panose="020F0502020204030204" pitchFamily="34" charset="0"/>
              </a:rPr>
              <a:t>Schedule 2 (IPS Act 1893)</a:t>
            </a:r>
          </a:p>
          <a:p>
            <a:pPr lvl="4" eaLnBrk="1" hangingPunct="1"/>
            <a:r>
              <a:rPr lang="en-IE" altLang="en-US" sz="2000" dirty="0">
                <a:latin typeface="Calibri" panose="020F0502020204030204" pitchFamily="34" charset="0"/>
              </a:rPr>
              <a:t>     </a:t>
            </a:r>
            <a:r>
              <a:rPr lang="en-IE" altLang="en-US" sz="2000" dirty="0">
                <a:solidFill>
                  <a:srgbClr val="0070C0"/>
                </a:solidFill>
                <a:latin typeface="Calibri" panose="020F0502020204030204" pitchFamily="34" charset="0"/>
              </a:rPr>
              <a:t>Meetings</a:t>
            </a:r>
          </a:p>
          <a:p>
            <a:pPr lvl="4" eaLnBrk="1" hangingPunct="1"/>
            <a:r>
              <a:rPr lang="en-IE" altLang="en-US" sz="2000" dirty="0">
                <a:solidFill>
                  <a:srgbClr val="0070C0"/>
                </a:solidFill>
                <a:latin typeface="Calibri" panose="020F0502020204030204" pitchFamily="34" charset="0"/>
              </a:rPr>
              <a:t>     Committee – appointment, removal, powers</a:t>
            </a:r>
          </a:p>
          <a:p>
            <a:pPr lvl="4" eaLnBrk="1" hangingPunct="1"/>
            <a:r>
              <a:rPr lang="en-IE" altLang="en-US" sz="2000" dirty="0">
                <a:solidFill>
                  <a:srgbClr val="0070C0"/>
                </a:solidFill>
                <a:latin typeface="Calibri" panose="020F0502020204030204" pitchFamily="34" charset="0"/>
              </a:rPr>
              <a:t>     Shares – Transfers, withdrawals</a:t>
            </a:r>
          </a:p>
          <a:p>
            <a:pPr lvl="4" eaLnBrk="1" hangingPunct="1"/>
            <a:r>
              <a:rPr lang="en-IE" altLang="en-US" sz="2000" dirty="0">
                <a:solidFill>
                  <a:srgbClr val="0070C0"/>
                </a:solidFill>
                <a:latin typeface="Calibri" panose="020F0502020204030204" pitchFamily="34" charset="0"/>
              </a:rPr>
              <a:t>     Audit of accounts</a:t>
            </a:r>
          </a:p>
          <a:p>
            <a:pPr marL="411163" lvl="1" indent="0" eaLnBrk="1" hangingPunct="1">
              <a:buNone/>
            </a:pPr>
            <a:endParaRPr lang="en-IE" altLang="en-US" sz="800" dirty="0">
              <a:latin typeface="Calibri" panose="020F0502020204030204" pitchFamily="34" charset="0"/>
            </a:endParaRPr>
          </a:p>
          <a:p>
            <a:pPr eaLnBrk="1" hangingPunct="1"/>
            <a:r>
              <a:rPr lang="en-IE" altLang="en-US" sz="2400" dirty="0">
                <a:latin typeface="Calibri" panose="020F0502020204030204" pitchFamily="34" charset="0"/>
              </a:rPr>
              <a:t>Other things </a:t>
            </a:r>
            <a:r>
              <a:rPr lang="en-IE" altLang="en-US" sz="2400" u="sng" dirty="0">
                <a:latin typeface="Calibri" panose="020F0502020204030204" pitchFamily="34" charset="0"/>
              </a:rPr>
              <a:t>can</a:t>
            </a:r>
            <a:r>
              <a:rPr lang="en-IE" altLang="en-US" sz="2400" dirty="0">
                <a:latin typeface="Calibri" panose="020F0502020204030204" pitchFamily="34" charset="0"/>
              </a:rPr>
              <a:t> be included: </a:t>
            </a:r>
          </a:p>
          <a:p>
            <a:pPr lvl="4" eaLnBrk="1" hangingPunct="1"/>
            <a:r>
              <a:rPr lang="en-IE" altLang="en-US" sz="1600" dirty="0">
                <a:solidFill>
                  <a:srgbClr val="0070C0"/>
                </a:solidFill>
                <a:latin typeface="Calibri" panose="020F0502020204030204" pitchFamily="34" charset="0"/>
              </a:rPr>
              <a:t>    Representative levels (general/ regional)</a:t>
            </a:r>
          </a:p>
          <a:p>
            <a:pPr lvl="4" eaLnBrk="1" hangingPunct="1"/>
            <a:r>
              <a:rPr lang="en-IE" altLang="en-US" sz="1600" dirty="0">
                <a:solidFill>
                  <a:srgbClr val="0070C0"/>
                </a:solidFill>
                <a:latin typeface="Calibri" panose="020F0502020204030204" pitchFamily="34" charset="0"/>
              </a:rPr>
              <a:t>    Member categories (Active Trader / Milk Supplier)</a:t>
            </a:r>
            <a:endParaRPr lang="en-IE" altLang="en-US" sz="1800" dirty="0">
              <a:latin typeface="Calibri" panose="020F0502020204030204" pitchFamily="34" charset="0"/>
            </a:endParaRPr>
          </a:p>
          <a:p>
            <a:pPr eaLnBrk="1" hangingPunct="1"/>
            <a:endParaRPr lang="en-IE" altLang="en-US" sz="1800" dirty="0"/>
          </a:p>
        </p:txBody>
      </p:sp>
    </p:spTree>
    <p:extLst>
      <p:ext uri="{BB962C8B-B14F-4D97-AF65-F5344CB8AC3E}">
        <p14:creationId xmlns:p14="http://schemas.microsoft.com/office/powerpoint/2010/main" val="1019782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pPr eaLnBrk="1" fontAlgn="auto" hangingPunct="1">
              <a:spcAft>
                <a:spcPts val="0"/>
              </a:spcAft>
              <a:defRPr/>
            </a:pPr>
            <a:r>
              <a:rPr lang="en-IE" sz="3200" dirty="0">
                <a:latin typeface="Calibri" panose="020F0502020204030204" pitchFamily="34" charset="0"/>
              </a:rPr>
              <a:t>The Rules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1600" b="1" i="0" u="none" strike="noStrike" kern="1200" cap="none" spc="0" normalizeH="0" baseline="0" noProof="0" dirty="0">
                <a:ln>
                  <a:noFill/>
                </a:ln>
                <a:solidFill>
                  <a:srgbClr val="DEF5FA"/>
                </a:solidFill>
                <a:effectLst/>
                <a:uLnTx/>
                <a:uFillTx/>
                <a:latin typeface="Century Gothic" pitchFamily="34" charset="0"/>
                <a:ea typeface="+mn-ea"/>
                <a:cs typeface="+mn-cs"/>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B424F99-4BEC-4144-8A24-B1FBD4DAA7BE}" type="slidenum">
              <a:rPr kumimoji="0" lang="en-IE" sz="1800" b="0" i="0" u="none" strike="noStrike" kern="1200" cap="none" spc="0" normalizeH="0" baseline="0" noProof="0" smtClean="0">
                <a:ln>
                  <a:noFill/>
                </a:ln>
                <a:solidFill>
                  <a:srgbClr val="FFFFFF"/>
                </a:solidFill>
                <a:effectLst/>
                <a:uLnTx/>
                <a:uFillTx/>
                <a:latin typeface="Franklin Gothic Medium"/>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16</a:t>
            </a:fld>
            <a:endParaRPr kumimoji="0" lang="en-IE" sz="1800" b="0" i="0" u="none" strike="noStrike" kern="1200" cap="none" spc="0" normalizeH="0" baseline="0" noProof="0">
              <a:ln>
                <a:noFill/>
              </a:ln>
              <a:solidFill>
                <a:srgbClr val="FFFFFF"/>
              </a:solidFill>
              <a:effectLst/>
              <a:uLnTx/>
              <a:uFillTx/>
              <a:latin typeface="Franklin Gothic Medium"/>
              <a:ea typeface="+mn-ea"/>
              <a:cs typeface="+mn-cs"/>
            </a:endParaRPr>
          </a:p>
        </p:txBody>
      </p:sp>
      <p:sp>
        <p:nvSpPr>
          <p:cNvPr id="9221" name="Content Placeholder 1"/>
          <p:cNvSpPr txBox="1">
            <a:spLocks/>
          </p:cNvSpPr>
          <p:nvPr/>
        </p:nvSpPr>
        <p:spPr bwMode="auto">
          <a:xfrm>
            <a:off x="468313" y="980728"/>
            <a:ext cx="7704137" cy="525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18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lang="en-IE" altLang="en-US" sz="3200" dirty="0">
                <a:solidFill>
                  <a:srgbClr val="00B050"/>
                </a:solidFill>
                <a:latin typeface="Calibri" panose="020F0502020204030204" pitchFamily="34" charset="0"/>
              </a:rPr>
              <a:t>As a Director do I need to know every Rule?</a:t>
            </a: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kumimoji="0" lang="en-IE" altLang="en-US" sz="1800" i="1" u="none" strike="noStrike" kern="1200" cap="none" spc="0" normalizeH="0" baseline="0" noProof="0" dirty="0">
              <a:ln>
                <a:noFill/>
              </a:ln>
              <a:solidFill>
                <a:srgbClr val="00B050"/>
              </a:solidFill>
              <a:effectLst/>
              <a:uLnTx/>
              <a:uFillTx/>
              <a:latin typeface="Franklin Gothic Medium" pitchFamily="34" charset="0"/>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lang="en-IE" altLang="en-US" sz="1800" dirty="0">
                <a:latin typeface="Rod" panose="02030509050101010101" pitchFamily="49" charset="-79"/>
                <a:cs typeface="Rod" panose="02030509050101010101" pitchFamily="49" charset="-79"/>
              </a:rPr>
              <a:t># </a:t>
            </a:r>
            <a:r>
              <a:rPr kumimoji="0" lang="en-IE" altLang="en-US" sz="1800" u="none" strike="noStrike" kern="1200" cap="none" spc="0" normalizeH="0" baseline="0" noProof="0" dirty="0">
                <a:ln>
                  <a:noFill/>
                </a:ln>
                <a:effectLst/>
                <a:uLnTx/>
                <a:uFillTx/>
                <a:latin typeface="Rod" panose="02030509050101010101" pitchFamily="49" charset="-79"/>
                <a:cs typeface="Rod" panose="02030509050101010101" pitchFamily="49" charset="-79"/>
              </a:rPr>
              <a:t>Rule of Thumb</a:t>
            </a: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lang="en-IE" altLang="en-US" sz="1800" b="1" i="1" dirty="0">
              <a:solidFill>
                <a:srgbClr val="00B050"/>
              </a:solidFill>
            </a:endParaRPr>
          </a:p>
          <a:p>
            <a:pPr marL="0" marR="0" lvl="0" indent="0" defTabSz="914400" rtl="0" eaLnBrk="1" fontAlgn="base" latinLnBrk="0" hangingPunct="1">
              <a:lnSpc>
                <a:spcPct val="100000"/>
              </a:lnSpc>
              <a:spcBef>
                <a:spcPct val="0"/>
              </a:spcBef>
              <a:spcAft>
                <a:spcPct val="0"/>
              </a:spcAft>
              <a:buClrTx/>
              <a:buSzTx/>
              <a:buFont typeface="Arial" charset="0"/>
              <a:buNone/>
              <a:tabLst/>
              <a:defRPr/>
            </a:pPr>
            <a:r>
              <a:rPr lang="en-IE" altLang="en-US" sz="2800" b="1" dirty="0">
                <a:solidFill>
                  <a:srgbClr val="0070C0"/>
                </a:solidFill>
                <a:latin typeface="Rod" panose="02030509050101010101" pitchFamily="49" charset="-79"/>
                <a:cs typeface="Rod" panose="02030509050101010101" pitchFamily="49" charset="-79"/>
              </a:rPr>
              <a:t>You</a:t>
            </a:r>
            <a:r>
              <a:rPr kumimoji="0" lang="en-IE" altLang="en-US" sz="2800" b="1" i="0" u="none" strike="noStrike" kern="1200" cap="none" spc="0" normalizeH="0" baseline="0" noProof="0" dirty="0">
                <a:ln>
                  <a:noFill/>
                </a:ln>
                <a:solidFill>
                  <a:srgbClr val="0070C0"/>
                </a:solidFill>
                <a:effectLst/>
                <a:uLnTx/>
                <a:uFillTx/>
                <a:latin typeface="Rod" panose="02030509050101010101" pitchFamily="49" charset="-79"/>
                <a:cs typeface="Rod" panose="02030509050101010101" pitchFamily="49" charset="-79"/>
              </a:rPr>
              <a:t> don’t need to know everything,   </a:t>
            </a:r>
          </a:p>
          <a:p>
            <a:pPr marL="0" marR="0" lvl="0" indent="0" defTabSz="914400" rtl="0" eaLnBrk="1" fontAlgn="base" latinLnBrk="0" hangingPunct="1">
              <a:lnSpc>
                <a:spcPct val="100000"/>
              </a:lnSpc>
              <a:spcBef>
                <a:spcPct val="0"/>
              </a:spcBef>
              <a:spcAft>
                <a:spcPct val="0"/>
              </a:spcAft>
              <a:buClrTx/>
              <a:buSzTx/>
              <a:buFont typeface="Arial" charset="0"/>
              <a:buNone/>
              <a:tabLst/>
              <a:defRPr/>
            </a:pPr>
            <a:r>
              <a:rPr kumimoji="0" lang="en-IE" altLang="en-US" sz="2800" b="1" i="0" u="sng" strike="noStrike" kern="1200" cap="none" spc="0" normalizeH="0" baseline="0" noProof="0" dirty="0">
                <a:ln>
                  <a:noFill/>
                </a:ln>
                <a:solidFill>
                  <a:srgbClr val="0070C0"/>
                </a:solidFill>
                <a:effectLst/>
                <a:uLnTx/>
                <a:uFillTx/>
                <a:latin typeface="Rod" panose="02030509050101010101" pitchFamily="49" charset="-79"/>
                <a:cs typeface="Rod" panose="02030509050101010101" pitchFamily="49" charset="-79"/>
              </a:rPr>
              <a:t>but</a:t>
            </a:r>
            <a:r>
              <a:rPr kumimoji="0" lang="en-IE" altLang="en-US" sz="2800" b="1" i="0" u="none" strike="noStrike" kern="1200" cap="none" spc="0" normalizeH="0" baseline="0" noProof="0" dirty="0">
                <a:ln>
                  <a:noFill/>
                </a:ln>
                <a:solidFill>
                  <a:srgbClr val="0070C0"/>
                </a:solidFill>
                <a:effectLst/>
                <a:uLnTx/>
                <a:uFillTx/>
                <a:latin typeface="Rod" panose="02030509050101010101" pitchFamily="49" charset="-79"/>
                <a:cs typeface="Rod" panose="02030509050101010101" pitchFamily="49" charset="-79"/>
              </a:rPr>
              <a:t> ...do need to know</a:t>
            </a:r>
            <a:r>
              <a:rPr lang="en-IE" altLang="en-US" sz="2800" b="1" dirty="0">
                <a:solidFill>
                  <a:srgbClr val="0070C0"/>
                </a:solidFill>
                <a:latin typeface="Rod" panose="02030509050101010101" pitchFamily="49" charset="-79"/>
                <a:cs typeface="Rod" panose="02030509050101010101" pitchFamily="49" charset="-79"/>
              </a:rPr>
              <a:t> </a:t>
            </a:r>
            <a:r>
              <a:rPr kumimoji="0" lang="en-IE" altLang="en-US" sz="2800" b="1" i="0" u="none" strike="noStrike" kern="1200" cap="none" spc="0" normalizeH="0" baseline="0" noProof="0">
                <a:ln>
                  <a:noFill/>
                </a:ln>
                <a:solidFill>
                  <a:srgbClr val="0070C0"/>
                </a:solidFill>
                <a:effectLst/>
                <a:uLnTx/>
                <a:uFillTx/>
                <a:latin typeface="Rod" panose="02030509050101010101" pitchFamily="49" charset="-79"/>
                <a:cs typeface="Rod" panose="02030509050101010101" pitchFamily="49" charset="-79"/>
              </a:rPr>
              <a:t>what questions to </a:t>
            </a:r>
            <a:r>
              <a:rPr kumimoji="0" lang="en-IE" altLang="en-US" sz="2800" b="1" i="0" u="none" strike="noStrike" kern="1200" cap="none" spc="0" normalizeH="0" baseline="0" noProof="0" dirty="0">
                <a:ln>
                  <a:noFill/>
                </a:ln>
                <a:solidFill>
                  <a:srgbClr val="0070C0"/>
                </a:solidFill>
                <a:effectLst/>
                <a:uLnTx/>
                <a:uFillTx/>
                <a:latin typeface="Rod" panose="02030509050101010101" pitchFamily="49" charset="-79"/>
                <a:cs typeface="Rod" panose="02030509050101010101" pitchFamily="49" charset="-79"/>
              </a:rPr>
              <a:t>ask, </a:t>
            </a:r>
            <a:r>
              <a:rPr kumimoji="0" lang="en-IE" altLang="en-US" sz="2800" b="1" i="0" u="sng" strike="noStrike" kern="1200" cap="none" spc="0" normalizeH="0" baseline="0" noProof="0" dirty="0">
                <a:ln>
                  <a:noFill/>
                </a:ln>
                <a:solidFill>
                  <a:srgbClr val="0070C0"/>
                </a:solidFill>
                <a:effectLst/>
                <a:uLnTx/>
                <a:uFillTx/>
                <a:latin typeface="Rod" panose="02030509050101010101" pitchFamily="49" charset="-79"/>
                <a:cs typeface="Rod" panose="02030509050101010101" pitchFamily="49" charset="-79"/>
              </a:rPr>
              <a:t>and</a:t>
            </a:r>
            <a:r>
              <a:rPr kumimoji="0" lang="en-IE" altLang="en-US" sz="2800" b="1" i="0" u="none" strike="noStrike" kern="1200" cap="none" spc="0" normalizeH="0" baseline="0" noProof="0" dirty="0">
                <a:ln>
                  <a:noFill/>
                </a:ln>
                <a:solidFill>
                  <a:srgbClr val="0070C0"/>
                </a:solidFill>
                <a:effectLst/>
                <a:uLnTx/>
                <a:uFillTx/>
                <a:latin typeface="Rod" panose="02030509050101010101" pitchFamily="49" charset="-79"/>
                <a:cs typeface="Rod" panose="02030509050101010101" pitchFamily="49" charset="-79"/>
              </a:rPr>
              <a:t>....where to look for the answers. </a:t>
            </a:r>
          </a:p>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36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18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18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200" b="0" i="0" u="none" strike="noStrike" kern="1200" cap="none" spc="0" normalizeH="0" baseline="0" noProof="0" dirty="0">
                <a:ln>
                  <a:noFill/>
                </a:ln>
                <a:solidFill>
                  <a:prstClr val="black"/>
                </a:solidFill>
                <a:effectLst/>
                <a:uLnTx/>
                <a:uFillTx/>
                <a:latin typeface="Franklin Gothic Medium" pitchFamily="34" charset="0"/>
                <a:ea typeface="+mn-ea"/>
                <a:cs typeface="Arial" charset="0"/>
              </a:rPr>
              <a:t>   </a:t>
            </a:r>
            <a:endParaRPr kumimoji="0" lang="en-IE" altLang="en-US" sz="16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a:p>
            <a:pPr marL="776288" marR="0" lvl="2" indent="0" algn="l" defTabSz="914400" rtl="0" eaLnBrk="1" fontAlgn="base" latinLnBrk="0" hangingPunct="1">
              <a:lnSpc>
                <a:spcPct val="100000"/>
              </a:lnSpc>
              <a:spcBef>
                <a:spcPct val="20000"/>
              </a:spcBef>
              <a:spcAft>
                <a:spcPct val="0"/>
              </a:spcAft>
              <a:buClr>
                <a:srgbClr val="40AFFF"/>
              </a:buClr>
              <a:buSzTx/>
              <a:buFont typeface="Arial" charset="0"/>
              <a:buNone/>
              <a:tabLst/>
              <a:defRPr/>
            </a:pPr>
            <a:endParaRPr kumimoji="0" lang="en-IE" altLang="en-US" sz="14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r>
              <a:rPr kumimoji="0" lang="en-IE" altLang="en-US" sz="1800" b="0" i="0" u="none" strike="noStrike" kern="1200" cap="none" spc="0" normalizeH="0" baseline="0" noProof="0" dirty="0">
                <a:ln>
                  <a:noFill/>
                </a:ln>
                <a:solidFill>
                  <a:prstClr val="black"/>
                </a:solidFill>
                <a:effectLst/>
                <a:uLnTx/>
                <a:uFillTx/>
                <a:latin typeface="Franklin Gothic Medium" pitchFamily="34" charset="0"/>
                <a:ea typeface="+mn-ea"/>
                <a:cs typeface="Arial" charset="0"/>
              </a:rPr>
              <a:t>	</a:t>
            </a: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endParaRPr kumimoji="0" lang="en-IE" altLang="en-US" sz="18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p:txBody>
      </p:sp>
      <p:pic>
        <p:nvPicPr>
          <p:cNvPr id="4" name="Picture 3">
            <a:extLst>
              <a:ext uri="{FF2B5EF4-FFF2-40B4-BE49-F238E27FC236}">
                <a16:creationId xmlns="" xmlns:a16="http://schemas.microsoft.com/office/drawing/2014/main" id="{5C1F2BC0-4447-406E-87FE-82E0B56D10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67406" y="4796314"/>
            <a:ext cx="2126736" cy="1326405"/>
          </a:xfrm>
          <a:prstGeom prst="rect">
            <a:avLst/>
          </a:prstGeom>
        </p:spPr>
      </p:pic>
    </p:spTree>
    <p:extLst>
      <p:ext uri="{BB962C8B-B14F-4D97-AF65-F5344CB8AC3E}">
        <p14:creationId xmlns:p14="http://schemas.microsoft.com/office/powerpoint/2010/main" val="1833772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4000" dirty="0">
                <a:latin typeface="Calibri" panose="020F0502020204030204" pitchFamily="34" charset="0"/>
              </a:rPr>
              <a:t>Governance - the Rules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17</a:t>
            </a:fld>
            <a:endParaRPr lang="en-IE"/>
          </a:p>
        </p:txBody>
      </p:sp>
      <p:sp>
        <p:nvSpPr>
          <p:cNvPr id="9221" name="Content Placeholder 1"/>
          <p:cNvSpPr txBox="1">
            <a:spLocks/>
          </p:cNvSpPr>
          <p:nvPr/>
        </p:nvSpPr>
        <p:spPr bwMode="auto">
          <a:xfrm>
            <a:off x="190501" y="1124744"/>
            <a:ext cx="798195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indent="0" eaLnBrk="1" hangingPunct="1">
              <a:buNone/>
            </a:pPr>
            <a:r>
              <a:rPr lang="en-IE" altLang="en-US" sz="1800" dirty="0"/>
              <a:t> </a:t>
            </a:r>
          </a:p>
          <a:p>
            <a:pPr marL="0" indent="0" eaLnBrk="1" hangingPunct="1">
              <a:buNone/>
            </a:pPr>
            <a:r>
              <a:rPr lang="en-IE" altLang="en-US" sz="3200" dirty="0">
                <a:latin typeface="Calibri" panose="020F0502020204030204" pitchFamily="34" charset="0"/>
              </a:rPr>
              <a:t>Some important Rules</a:t>
            </a:r>
          </a:p>
          <a:p>
            <a:pPr eaLnBrk="1" hangingPunct="1"/>
            <a:endParaRPr lang="en-IE" altLang="en-US" sz="1800" dirty="0">
              <a:latin typeface="Calibri" panose="020F0502020204030204" pitchFamily="34" charset="0"/>
            </a:endParaRPr>
          </a:p>
          <a:p>
            <a:pPr lvl="2" eaLnBrk="1" hangingPunct="1">
              <a:buFont typeface="Wingdings" panose="05000000000000000000" pitchFamily="2" charset="2"/>
              <a:buChar char="Ø"/>
            </a:pPr>
            <a:r>
              <a:rPr lang="en-IE" altLang="en-US" b="1" dirty="0">
                <a:solidFill>
                  <a:srgbClr val="00B050"/>
                </a:solidFill>
                <a:latin typeface="Calibri" panose="020F0502020204030204" pitchFamily="34" charset="0"/>
              </a:rPr>
              <a:t>      </a:t>
            </a:r>
            <a:r>
              <a:rPr lang="en-IE" altLang="en-US" sz="2000" b="1" dirty="0">
                <a:solidFill>
                  <a:srgbClr val="00B050"/>
                </a:solidFill>
                <a:latin typeface="Calibri" panose="020F0502020204030204" pitchFamily="34" charset="0"/>
              </a:rPr>
              <a:t>Objects</a:t>
            </a:r>
            <a:r>
              <a:rPr lang="en-IE" altLang="en-US" sz="2000" dirty="0">
                <a:solidFill>
                  <a:srgbClr val="00B050"/>
                </a:solidFill>
                <a:latin typeface="Calibri" panose="020F0502020204030204" pitchFamily="34" charset="0"/>
              </a:rPr>
              <a:t> of the Society </a:t>
            </a:r>
            <a:endParaRPr lang="en-IE" altLang="en-US" sz="2000" i="1" dirty="0">
              <a:solidFill>
                <a:srgbClr val="0070C0"/>
              </a:solidFill>
              <a:latin typeface="Calibri" panose="020F0502020204030204" pitchFamily="34" charset="0"/>
            </a:endParaRPr>
          </a:p>
          <a:p>
            <a:pPr marL="776288" lvl="2" indent="0" eaLnBrk="1" hangingPunct="1">
              <a:buNone/>
            </a:pPr>
            <a:endParaRPr lang="en-IE" altLang="en-US" sz="2000" dirty="0">
              <a:latin typeface="Calibri" panose="020F0502020204030204" pitchFamily="34" charset="0"/>
            </a:endParaRPr>
          </a:p>
          <a:p>
            <a:pPr lvl="2" eaLnBrk="1" hangingPunct="1">
              <a:buFont typeface="Wingdings" panose="05000000000000000000" pitchFamily="2" charset="2"/>
              <a:buChar char="Ø"/>
            </a:pPr>
            <a:r>
              <a:rPr lang="en-IE" altLang="en-US" sz="2000" dirty="0">
                <a:latin typeface="Calibri" panose="020F0502020204030204" pitchFamily="34" charset="0"/>
              </a:rPr>
              <a:t>      </a:t>
            </a:r>
            <a:r>
              <a:rPr lang="en-IE" altLang="en-US" sz="2000" b="1" dirty="0">
                <a:solidFill>
                  <a:srgbClr val="00B050"/>
                </a:solidFill>
                <a:latin typeface="Calibri" panose="020F0502020204030204" pitchFamily="34" charset="0"/>
              </a:rPr>
              <a:t>Members</a:t>
            </a:r>
            <a:r>
              <a:rPr lang="en-IE" altLang="en-US" sz="2000" dirty="0">
                <a:solidFill>
                  <a:srgbClr val="00B050"/>
                </a:solidFill>
                <a:latin typeface="Calibri" panose="020F0502020204030204" pitchFamily="34" charset="0"/>
              </a:rPr>
              <a:t> – Admission and expulsion</a:t>
            </a:r>
          </a:p>
          <a:p>
            <a:pPr marL="776288" lvl="2" indent="0" eaLnBrk="1" hangingPunct="1">
              <a:buNone/>
            </a:pPr>
            <a:endParaRPr lang="en-IE" altLang="en-US" sz="2000" dirty="0">
              <a:latin typeface="Calibri" panose="020F0502020204030204" pitchFamily="34" charset="0"/>
            </a:endParaRPr>
          </a:p>
          <a:p>
            <a:pPr lvl="2" eaLnBrk="1" hangingPunct="1">
              <a:buFont typeface="Wingdings" panose="05000000000000000000" pitchFamily="2" charset="2"/>
              <a:buChar char="Ø"/>
            </a:pPr>
            <a:r>
              <a:rPr lang="en-IE" altLang="en-US" sz="2000" b="1" dirty="0">
                <a:solidFill>
                  <a:srgbClr val="00B050"/>
                </a:solidFill>
                <a:latin typeface="Calibri" panose="020F0502020204030204" pitchFamily="34" charset="0"/>
              </a:rPr>
              <a:t>      Share transfers </a:t>
            </a:r>
            <a:r>
              <a:rPr lang="en-IE" altLang="en-US" sz="2000" dirty="0">
                <a:solidFill>
                  <a:srgbClr val="00B050"/>
                </a:solidFill>
                <a:latin typeface="Calibri" panose="020F0502020204030204" pitchFamily="34" charset="0"/>
              </a:rPr>
              <a:t>– Discretion to the Board</a:t>
            </a:r>
          </a:p>
          <a:p>
            <a:pPr marL="776288" lvl="2" indent="0" eaLnBrk="1" hangingPunct="1">
              <a:buNone/>
            </a:pPr>
            <a:endParaRPr lang="en-IE" altLang="en-US" sz="2000" dirty="0">
              <a:latin typeface="Calibri" panose="020F0502020204030204" pitchFamily="34" charset="0"/>
            </a:endParaRPr>
          </a:p>
          <a:p>
            <a:pPr lvl="2" eaLnBrk="1" hangingPunct="1">
              <a:buFont typeface="Wingdings" panose="05000000000000000000" pitchFamily="2" charset="2"/>
              <a:buChar char="Ø"/>
            </a:pPr>
            <a:r>
              <a:rPr lang="en-IE" altLang="en-US" sz="2000" b="1" dirty="0">
                <a:solidFill>
                  <a:srgbClr val="00B050"/>
                </a:solidFill>
                <a:latin typeface="Calibri" panose="020F0502020204030204" pitchFamily="34" charset="0"/>
              </a:rPr>
              <a:t>      General meetings </a:t>
            </a:r>
            <a:r>
              <a:rPr lang="en-IE" altLang="en-US" sz="2000" dirty="0">
                <a:solidFill>
                  <a:srgbClr val="00B050"/>
                </a:solidFill>
                <a:latin typeface="Calibri" panose="020F0502020204030204" pitchFamily="34" charset="0"/>
              </a:rPr>
              <a:t>– when held; notice to members</a:t>
            </a:r>
          </a:p>
          <a:p>
            <a:pPr marL="776288" lvl="2" indent="0" eaLnBrk="1" hangingPunct="1">
              <a:buNone/>
            </a:pPr>
            <a:endParaRPr lang="en-IE" altLang="en-US" sz="2000" dirty="0">
              <a:latin typeface="Calibri" panose="020F0502020204030204" pitchFamily="34" charset="0"/>
            </a:endParaRPr>
          </a:p>
          <a:p>
            <a:pPr lvl="2" eaLnBrk="1" hangingPunct="1">
              <a:buFont typeface="Wingdings" panose="05000000000000000000" pitchFamily="2" charset="2"/>
              <a:buChar char="Ø"/>
            </a:pPr>
            <a:r>
              <a:rPr lang="en-IE" altLang="en-US" sz="2000" b="1" dirty="0">
                <a:solidFill>
                  <a:srgbClr val="00B050"/>
                </a:solidFill>
                <a:latin typeface="Calibri" panose="020F0502020204030204" pitchFamily="34" charset="0"/>
              </a:rPr>
              <a:t>      Board </a:t>
            </a:r>
            <a:r>
              <a:rPr lang="en-IE" altLang="en-US" sz="2000" dirty="0">
                <a:solidFill>
                  <a:srgbClr val="00B050"/>
                </a:solidFill>
                <a:latin typeface="Calibri" panose="020F0502020204030204" pitchFamily="34" charset="0"/>
              </a:rPr>
              <a:t>– Rotations, eligibility and notice </a:t>
            </a:r>
            <a:endParaRPr lang="en-IE" altLang="en-US" sz="2000" i="1" dirty="0">
              <a:solidFill>
                <a:srgbClr val="0070C0"/>
              </a:solidFill>
              <a:latin typeface="Calibri" panose="020F0502020204030204" pitchFamily="34" charset="0"/>
            </a:endParaRPr>
          </a:p>
        </p:txBody>
      </p:sp>
      <p:pic>
        <p:nvPicPr>
          <p:cNvPr id="3" name="Picture 2">
            <a:extLst>
              <a:ext uri="{FF2B5EF4-FFF2-40B4-BE49-F238E27FC236}">
                <a16:creationId xmlns="" xmlns:a16="http://schemas.microsoft.com/office/drawing/2014/main" id="{48951B30-C402-4EFB-9DE8-ACE2E8CEDB33}"/>
              </a:ext>
            </a:extLst>
          </p:cNvPr>
          <p:cNvPicPr>
            <a:picLocks noChangeAspect="1"/>
          </p:cNvPicPr>
          <p:nvPr/>
        </p:nvPicPr>
        <p:blipFill>
          <a:blip r:embed="rId3"/>
          <a:stretch>
            <a:fillRect/>
          </a:stretch>
        </p:blipFill>
        <p:spPr>
          <a:xfrm>
            <a:off x="5580112" y="5846762"/>
            <a:ext cx="2771726" cy="868362"/>
          </a:xfrm>
          <a:prstGeom prst="rect">
            <a:avLst/>
          </a:prstGeom>
        </p:spPr>
      </p:pic>
    </p:spTree>
    <p:extLst>
      <p:ext uri="{BB962C8B-B14F-4D97-AF65-F5344CB8AC3E}">
        <p14:creationId xmlns:p14="http://schemas.microsoft.com/office/powerpoint/2010/main" val="1696658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4200" dirty="0">
                <a:latin typeface="Calibri" panose="020F0502020204030204" pitchFamily="34" charset="0"/>
              </a:rPr>
              <a:t>The Rules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18</a:t>
            </a:fld>
            <a:endParaRPr lang="en-IE"/>
          </a:p>
        </p:txBody>
      </p:sp>
      <p:sp>
        <p:nvSpPr>
          <p:cNvPr id="9221" name="Content Placeholder 1"/>
          <p:cNvSpPr txBox="1">
            <a:spLocks/>
          </p:cNvSpPr>
          <p:nvPr/>
        </p:nvSpPr>
        <p:spPr bwMode="auto">
          <a:xfrm>
            <a:off x="468313" y="1341438"/>
            <a:ext cx="7704137" cy="532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lvl="0" indent="0" algn="just" eaLnBrk="1" hangingPunct="1">
              <a:buClr>
                <a:srgbClr val="92D050"/>
              </a:buClr>
              <a:buNone/>
              <a:defRPr/>
            </a:pPr>
            <a:r>
              <a:rPr lang="en-IE" altLang="en-US" sz="1800" dirty="0"/>
              <a:t> </a:t>
            </a:r>
            <a:r>
              <a:rPr lang="en-IE" altLang="en-US" sz="2800" dirty="0">
                <a:solidFill>
                  <a:srgbClr val="00B050"/>
                </a:solidFill>
                <a:latin typeface="Calibri" panose="020F0502020204030204" pitchFamily="34" charset="0"/>
              </a:rPr>
              <a:t>As directors what can we do and what must we do?</a:t>
            </a:r>
          </a:p>
          <a:p>
            <a:pPr marL="0" lvl="0" indent="0" algn="just" eaLnBrk="1" hangingPunct="1">
              <a:buClr>
                <a:srgbClr val="92D050"/>
              </a:buClr>
              <a:buNone/>
              <a:defRPr/>
            </a:pPr>
            <a:endParaRPr lang="en-IE" altLang="en-US" sz="900" dirty="0">
              <a:solidFill>
                <a:srgbClr val="00B050"/>
              </a:solidFill>
              <a:latin typeface="Calibri" panose="020F0502020204030204" pitchFamily="34" charset="0"/>
            </a:endParaRPr>
          </a:p>
          <a:p>
            <a:pPr eaLnBrk="1" hangingPunct="1"/>
            <a:r>
              <a:rPr lang="en-IE" altLang="en-US" sz="2400" dirty="0">
                <a:latin typeface="Calibri" panose="020F0502020204030204" pitchFamily="34" charset="0"/>
              </a:rPr>
              <a:t>In taking any course of action ask yourself these questions:</a:t>
            </a:r>
          </a:p>
          <a:p>
            <a:pPr marL="0" indent="0" eaLnBrk="1" hangingPunct="1">
              <a:buNone/>
            </a:pPr>
            <a:endParaRPr lang="en-IE" altLang="en-US" sz="900" dirty="0">
              <a:latin typeface="Calibri" panose="020F0502020204030204" pitchFamily="34" charset="0"/>
            </a:endParaRPr>
          </a:p>
          <a:p>
            <a:pPr lvl="2" eaLnBrk="1" hangingPunct="1">
              <a:buFont typeface="Wingdings" panose="05000000000000000000" pitchFamily="2" charset="2"/>
              <a:buChar char="Ø"/>
            </a:pPr>
            <a:r>
              <a:rPr lang="en-IE" altLang="en-US" sz="2400" dirty="0">
                <a:solidFill>
                  <a:srgbClr val="0070C0"/>
                </a:solidFill>
                <a:latin typeface="Calibri" panose="020F0502020204030204" pitchFamily="34" charset="0"/>
              </a:rPr>
              <a:t>    Do the Rules permit (or insist on) it?</a:t>
            </a:r>
          </a:p>
          <a:p>
            <a:pPr lvl="2" eaLnBrk="1" hangingPunct="1">
              <a:buFont typeface="Wingdings" panose="05000000000000000000" pitchFamily="2" charset="2"/>
              <a:buChar char="Ø"/>
            </a:pPr>
            <a:r>
              <a:rPr lang="en-IE" altLang="en-US" sz="2400" dirty="0">
                <a:solidFill>
                  <a:srgbClr val="0070C0"/>
                </a:solidFill>
                <a:latin typeface="Calibri" panose="020F0502020204030204" pitchFamily="34" charset="0"/>
              </a:rPr>
              <a:t>    Is it legal?</a:t>
            </a:r>
          </a:p>
          <a:p>
            <a:pPr marL="776288" lvl="2" indent="0" eaLnBrk="1" hangingPunct="1">
              <a:buNone/>
            </a:pPr>
            <a:endParaRPr lang="en-IE" altLang="en-US" dirty="0"/>
          </a:p>
          <a:p>
            <a:pPr marL="0" indent="0" eaLnBrk="1" hangingPunct="1">
              <a:buNone/>
            </a:pPr>
            <a:r>
              <a:rPr lang="en-IE" altLang="en-US" sz="1800" i="1" dirty="0">
                <a:solidFill>
                  <a:schemeClr val="tx2"/>
                </a:solidFill>
              </a:rPr>
              <a:t>	</a:t>
            </a:r>
            <a:endParaRPr lang="en-IE" altLang="en-US" sz="1600" dirty="0">
              <a:solidFill>
                <a:schemeClr val="tx2"/>
              </a:solidFill>
            </a:endParaRPr>
          </a:p>
        </p:txBody>
      </p:sp>
    </p:spTree>
    <p:extLst>
      <p:ext uri="{BB962C8B-B14F-4D97-AF65-F5344CB8AC3E}">
        <p14:creationId xmlns:p14="http://schemas.microsoft.com/office/powerpoint/2010/main" val="555409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4200" dirty="0">
                <a:latin typeface="Calibri" panose="020F0502020204030204" pitchFamily="34" charset="0"/>
              </a:rPr>
              <a:t>The Rules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19</a:t>
            </a:fld>
            <a:endParaRPr lang="en-IE"/>
          </a:p>
        </p:txBody>
      </p:sp>
      <p:sp>
        <p:nvSpPr>
          <p:cNvPr id="9221" name="Content Placeholder 1"/>
          <p:cNvSpPr txBox="1">
            <a:spLocks/>
          </p:cNvSpPr>
          <p:nvPr/>
        </p:nvSpPr>
        <p:spPr bwMode="auto">
          <a:xfrm>
            <a:off x="468313" y="1341438"/>
            <a:ext cx="7704137" cy="532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lvl="0" indent="0" algn="just" eaLnBrk="1" hangingPunct="1">
              <a:buClr>
                <a:srgbClr val="92D050"/>
              </a:buClr>
              <a:buNone/>
              <a:defRPr/>
            </a:pPr>
            <a:r>
              <a:rPr lang="en-IE" altLang="en-US" sz="1800" dirty="0"/>
              <a:t> </a:t>
            </a:r>
            <a:r>
              <a:rPr lang="en-IE" altLang="en-US" sz="2800" dirty="0">
                <a:solidFill>
                  <a:srgbClr val="00B050"/>
                </a:solidFill>
                <a:latin typeface="Calibri" panose="020F0502020204030204" pitchFamily="34" charset="0"/>
              </a:rPr>
              <a:t>As directors what </a:t>
            </a:r>
            <a:r>
              <a:rPr lang="en-IE" altLang="en-US" sz="2800" u="sng" dirty="0">
                <a:solidFill>
                  <a:srgbClr val="00B050"/>
                </a:solidFill>
                <a:latin typeface="Calibri" panose="020F0502020204030204" pitchFamily="34" charset="0"/>
              </a:rPr>
              <a:t>can</a:t>
            </a:r>
            <a:r>
              <a:rPr lang="en-IE" altLang="en-US" sz="2800" dirty="0">
                <a:solidFill>
                  <a:srgbClr val="00B050"/>
                </a:solidFill>
                <a:latin typeface="Calibri" panose="020F0502020204030204" pitchFamily="34" charset="0"/>
              </a:rPr>
              <a:t> we do and what </a:t>
            </a:r>
            <a:r>
              <a:rPr lang="en-IE" altLang="en-US" sz="2800" u="sng" dirty="0">
                <a:solidFill>
                  <a:srgbClr val="00B050"/>
                </a:solidFill>
                <a:latin typeface="Calibri" panose="020F0502020204030204" pitchFamily="34" charset="0"/>
              </a:rPr>
              <a:t>must</a:t>
            </a:r>
            <a:r>
              <a:rPr lang="en-IE" altLang="en-US" sz="2800" dirty="0">
                <a:solidFill>
                  <a:srgbClr val="00B050"/>
                </a:solidFill>
                <a:latin typeface="Calibri" panose="020F0502020204030204" pitchFamily="34" charset="0"/>
              </a:rPr>
              <a:t> we do?</a:t>
            </a:r>
          </a:p>
          <a:p>
            <a:pPr marL="0" lvl="0" indent="0" algn="just" eaLnBrk="1" hangingPunct="1">
              <a:buClr>
                <a:srgbClr val="92D050"/>
              </a:buClr>
              <a:buNone/>
              <a:defRPr/>
            </a:pPr>
            <a:endParaRPr lang="en-IE" altLang="en-US" sz="900" dirty="0">
              <a:solidFill>
                <a:srgbClr val="00B050"/>
              </a:solidFill>
              <a:latin typeface="Calibri" panose="020F0502020204030204" pitchFamily="34" charset="0"/>
            </a:endParaRPr>
          </a:p>
          <a:p>
            <a:pPr marL="0" indent="0" eaLnBrk="1" hangingPunct="1">
              <a:buNone/>
            </a:pPr>
            <a:r>
              <a:rPr lang="en-IE" altLang="en-US" sz="1800" dirty="0">
                <a:latin typeface="Rod" panose="02030509050101010101" pitchFamily="49" charset="-79"/>
                <a:cs typeface="Rod" panose="02030509050101010101" pitchFamily="49" charset="-79"/>
              </a:rPr>
              <a:t># Rule of Thumb</a:t>
            </a:r>
          </a:p>
          <a:p>
            <a:pPr marL="0" indent="0" eaLnBrk="1" hangingPunct="1">
              <a:buNone/>
            </a:pPr>
            <a:endParaRPr lang="en-IE" altLang="en-US" sz="800" i="1" dirty="0">
              <a:latin typeface="Rod" panose="02030509050101010101" pitchFamily="49" charset="-79"/>
              <a:cs typeface="Rod" panose="02030509050101010101" pitchFamily="49" charset="-79"/>
            </a:endParaRPr>
          </a:p>
          <a:p>
            <a:pPr marL="776288" lvl="2" indent="0" eaLnBrk="1" hangingPunct="1">
              <a:buNone/>
            </a:pPr>
            <a:r>
              <a:rPr lang="en-IE" altLang="en-US" sz="2800" b="1" dirty="0">
                <a:solidFill>
                  <a:schemeClr val="tx2"/>
                </a:solidFill>
                <a:latin typeface="Rod" panose="02030509050101010101" pitchFamily="49" charset="-79"/>
                <a:cs typeface="Rod" panose="02030509050101010101" pitchFamily="49" charset="-79"/>
              </a:rPr>
              <a:t>If the Rules do not reserve it* for the members (in General Meeting)….</a:t>
            </a:r>
          </a:p>
          <a:p>
            <a:pPr marL="776288" lvl="2" indent="0" eaLnBrk="1" hangingPunct="1">
              <a:buNone/>
            </a:pPr>
            <a:r>
              <a:rPr lang="en-IE" altLang="en-US" sz="2800" b="1" dirty="0">
                <a:solidFill>
                  <a:schemeClr val="tx2"/>
                </a:solidFill>
                <a:latin typeface="Rod" panose="02030509050101010101" pitchFamily="49" charset="-79"/>
                <a:cs typeface="Rod" panose="02030509050101010101" pitchFamily="49" charset="-79"/>
              </a:rPr>
              <a:t>… the action is for the Board to take**</a:t>
            </a:r>
            <a:endParaRPr lang="en-IE" altLang="en-US" sz="2800" b="1" dirty="0">
              <a:latin typeface="Rod" panose="02030509050101010101" pitchFamily="49" charset="-79"/>
              <a:cs typeface="Rod" panose="02030509050101010101" pitchFamily="49" charset="-79"/>
            </a:endParaRPr>
          </a:p>
          <a:p>
            <a:pPr marL="0" indent="0" eaLnBrk="1" hangingPunct="1">
              <a:buNone/>
            </a:pPr>
            <a:endParaRPr lang="en-IE" altLang="en-US" sz="900" dirty="0"/>
          </a:p>
          <a:p>
            <a:pPr marL="0" indent="0" eaLnBrk="1" hangingPunct="1">
              <a:buNone/>
            </a:pPr>
            <a:endParaRPr lang="en-IE" altLang="en-US" sz="900" dirty="0"/>
          </a:p>
          <a:p>
            <a:pPr marL="0" indent="0" eaLnBrk="1" hangingPunct="1">
              <a:buNone/>
            </a:pPr>
            <a:endParaRPr lang="en-IE" altLang="en-US" sz="900" dirty="0"/>
          </a:p>
          <a:p>
            <a:pPr marL="0" indent="0" eaLnBrk="1" hangingPunct="1">
              <a:buNone/>
            </a:pPr>
            <a:endParaRPr lang="en-IE" altLang="en-US" sz="900" dirty="0"/>
          </a:p>
          <a:p>
            <a:pPr marL="0" indent="0" eaLnBrk="1" hangingPunct="1">
              <a:buNone/>
            </a:pPr>
            <a:r>
              <a:rPr lang="en-IE" altLang="en-US" sz="1200" dirty="0"/>
              <a:t>		</a:t>
            </a:r>
            <a:r>
              <a:rPr lang="en-IE" altLang="en-US" sz="1600" dirty="0">
                <a:solidFill>
                  <a:schemeClr val="tx2"/>
                </a:solidFill>
                <a:latin typeface="Rod" panose="02030509050101010101" pitchFamily="49" charset="-79"/>
                <a:cs typeface="Rod" panose="02030509050101010101" pitchFamily="49" charset="-79"/>
              </a:rPr>
              <a:t>* Subject to “</a:t>
            </a:r>
            <a:r>
              <a:rPr lang="en-IE" altLang="en-US" sz="1600" u="sng" dirty="0">
                <a:solidFill>
                  <a:schemeClr val="tx2"/>
                </a:solidFill>
                <a:latin typeface="Rod" panose="02030509050101010101" pitchFamily="49" charset="-79"/>
                <a:cs typeface="Rod" panose="02030509050101010101" pitchFamily="49" charset="-79"/>
              </a:rPr>
              <a:t>it</a:t>
            </a:r>
            <a:r>
              <a:rPr lang="en-IE" altLang="en-US" sz="1600" dirty="0">
                <a:solidFill>
                  <a:schemeClr val="tx2"/>
                </a:solidFill>
                <a:latin typeface="Rod" panose="02030509050101010101" pitchFamily="49" charset="-79"/>
                <a:cs typeface="Rod" panose="02030509050101010101" pitchFamily="49" charset="-79"/>
              </a:rPr>
              <a:t>” being provided for in the 			  Rules..</a:t>
            </a:r>
          </a:p>
          <a:p>
            <a:pPr marL="0" indent="0" eaLnBrk="1" hangingPunct="1">
              <a:buNone/>
            </a:pPr>
            <a:r>
              <a:rPr lang="en-IE" altLang="en-US" sz="1600" dirty="0">
                <a:solidFill>
                  <a:schemeClr val="tx2"/>
                </a:solidFill>
                <a:latin typeface="Rod" panose="02030509050101010101" pitchFamily="49" charset="-79"/>
                <a:cs typeface="Rod" panose="02030509050101010101" pitchFamily="49" charset="-79"/>
              </a:rPr>
              <a:t>		** Subject to “</a:t>
            </a:r>
            <a:r>
              <a:rPr lang="en-IE" altLang="en-US" sz="1600" u="sng" dirty="0">
                <a:solidFill>
                  <a:schemeClr val="tx2"/>
                </a:solidFill>
                <a:latin typeface="Rod" panose="02030509050101010101" pitchFamily="49" charset="-79"/>
                <a:cs typeface="Rod" panose="02030509050101010101" pitchFamily="49" charset="-79"/>
              </a:rPr>
              <a:t>it</a:t>
            </a:r>
            <a:r>
              <a:rPr lang="en-IE" altLang="en-US" sz="1600" dirty="0">
                <a:solidFill>
                  <a:schemeClr val="tx2"/>
                </a:solidFill>
                <a:latin typeface="Rod" panose="02030509050101010101" pitchFamily="49" charset="-79"/>
                <a:cs typeface="Rod" panose="02030509050101010101" pitchFamily="49" charset="-79"/>
              </a:rPr>
              <a:t>” being legal !!!</a:t>
            </a:r>
          </a:p>
          <a:p>
            <a:pPr marL="0" lvl="0" indent="0" eaLnBrk="1" hangingPunct="1">
              <a:spcBef>
                <a:spcPct val="0"/>
              </a:spcBef>
              <a:buClrTx/>
              <a:buNone/>
              <a:defRPr/>
            </a:pPr>
            <a:r>
              <a:rPr lang="en-IE" altLang="en-US" sz="1800" dirty="0">
                <a:latin typeface="Rod" panose="02030509050101010101" pitchFamily="49" charset="-79"/>
                <a:cs typeface="Rod" panose="02030509050101010101" pitchFamily="49" charset="-79"/>
              </a:rPr>
              <a:t> </a:t>
            </a:r>
            <a:endParaRPr lang="en-IE" altLang="en-US" sz="900" dirty="0"/>
          </a:p>
          <a:p>
            <a:pPr marL="0" indent="0" eaLnBrk="1" hangingPunct="1">
              <a:buNone/>
            </a:pPr>
            <a:r>
              <a:rPr lang="en-IE" altLang="en-US" sz="1800" i="1" dirty="0">
                <a:solidFill>
                  <a:schemeClr val="tx2"/>
                </a:solidFill>
              </a:rPr>
              <a:t>	</a:t>
            </a:r>
            <a:endParaRPr lang="en-IE" altLang="en-US" sz="1600" dirty="0">
              <a:solidFill>
                <a:schemeClr val="tx2"/>
              </a:solidFill>
            </a:endParaRPr>
          </a:p>
        </p:txBody>
      </p:sp>
    </p:spTree>
    <p:extLst>
      <p:ext uri="{BB962C8B-B14F-4D97-AF65-F5344CB8AC3E}">
        <p14:creationId xmlns:p14="http://schemas.microsoft.com/office/powerpoint/2010/main" val="540378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3200" dirty="0" smtClean="0"/>
              <a:t>Your </a:t>
            </a:r>
            <a:r>
              <a:rPr lang="en-IE" sz="3200" dirty="0" smtClean="0"/>
              <a:t>Co-operative </a:t>
            </a:r>
            <a:endParaRPr lang="en-IE" sz="3200" dirty="0"/>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2</a:t>
            </a:fld>
            <a:endParaRPr lang="en-IE"/>
          </a:p>
        </p:txBody>
      </p:sp>
      <p:sp>
        <p:nvSpPr>
          <p:cNvPr id="9221" name="Content Placeholder 1"/>
          <p:cNvSpPr txBox="1">
            <a:spLocks/>
          </p:cNvSpPr>
          <p:nvPr/>
        </p:nvSpPr>
        <p:spPr bwMode="auto">
          <a:xfrm>
            <a:off x="805137" y="1417638"/>
            <a:ext cx="7704137" cy="496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endParaRPr lang="en-IE" altLang="en-US" sz="2800" dirty="0"/>
          </a:p>
          <a:p>
            <a:pPr eaLnBrk="1" hangingPunct="1"/>
            <a:r>
              <a:rPr lang="en-IE" altLang="en-US" sz="2800" dirty="0"/>
              <a:t>What is </a:t>
            </a:r>
            <a:r>
              <a:rPr lang="en-IE" altLang="en-US" sz="2800" dirty="0" smtClean="0"/>
              <a:t>your co-operative? </a:t>
            </a:r>
            <a:endParaRPr lang="en-IE" altLang="en-US" sz="2800" dirty="0"/>
          </a:p>
          <a:p>
            <a:pPr marL="0" indent="0" eaLnBrk="1" hangingPunct="1">
              <a:buNone/>
            </a:pPr>
            <a:endParaRPr lang="en-IE" altLang="en-US" sz="3200" dirty="0"/>
          </a:p>
          <a:p>
            <a:pPr eaLnBrk="1" hangingPunct="1"/>
            <a:r>
              <a:rPr lang="en-IE" altLang="en-US" sz="2800" dirty="0"/>
              <a:t>Why does it exist?</a:t>
            </a:r>
          </a:p>
          <a:p>
            <a:pPr marL="0" indent="0" eaLnBrk="1" hangingPunct="1">
              <a:buNone/>
            </a:pPr>
            <a:endParaRPr lang="en-IE" altLang="en-US" sz="3200" dirty="0"/>
          </a:p>
          <a:p>
            <a:pPr eaLnBrk="1" hangingPunct="1"/>
            <a:r>
              <a:rPr lang="en-IE" altLang="en-US" sz="2800" dirty="0"/>
              <a:t>Who has a stake?</a:t>
            </a:r>
          </a:p>
          <a:p>
            <a:pPr marL="0" indent="0" eaLnBrk="1" hangingPunct="1">
              <a:buNone/>
            </a:pPr>
            <a:endParaRPr lang="en-IE" altLang="en-US" sz="2800" dirty="0"/>
          </a:p>
          <a:p>
            <a:pPr marL="0" indent="0" eaLnBrk="1" hangingPunct="1">
              <a:buNone/>
            </a:pPr>
            <a:endParaRPr lang="en-IE" altLang="en-US" sz="900" dirty="0"/>
          </a:p>
        </p:txBody>
      </p:sp>
    </p:spTree>
    <p:extLst>
      <p:ext uri="{BB962C8B-B14F-4D97-AF65-F5344CB8AC3E}">
        <p14:creationId xmlns:p14="http://schemas.microsoft.com/office/powerpoint/2010/main" val="941871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22114"/>
          </a:xfrm>
        </p:spPr>
        <p:txBody>
          <a:bodyPr/>
          <a:lstStyle/>
          <a:p>
            <a:pPr eaLnBrk="1" fontAlgn="auto" hangingPunct="1">
              <a:spcAft>
                <a:spcPts val="0"/>
              </a:spcAft>
              <a:defRPr/>
            </a:pPr>
            <a:r>
              <a:rPr lang="en-IE" sz="3200" dirty="0">
                <a:latin typeface="Calibri" panose="020F0502020204030204" pitchFamily="34" charset="0"/>
              </a:rPr>
              <a:t>Governance – the IPS Acts </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1600" b="1" i="0" u="none" strike="noStrike" kern="1200" cap="none" spc="0" normalizeH="0" baseline="0" noProof="0" dirty="0">
                <a:ln>
                  <a:noFill/>
                </a:ln>
                <a:solidFill>
                  <a:srgbClr val="DEF5FA"/>
                </a:solidFill>
                <a:effectLst/>
                <a:uLnTx/>
                <a:uFillTx/>
                <a:latin typeface="Century Gothic" pitchFamily="34" charset="0"/>
                <a:ea typeface="+mn-ea"/>
                <a:cs typeface="+mn-cs"/>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B424F99-4BEC-4144-8A24-B1FBD4DAA7BE}" type="slidenum">
              <a:rPr kumimoji="0" lang="en-IE" sz="1800" b="0" i="0" u="none" strike="noStrike" kern="1200" cap="none" spc="0" normalizeH="0" baseline="0" noProof="0" smtClean="0">
                <a:ln>
                  <a:noFill/>
                </a:ln>
                <a:solidFill>
                  <a:srgbClr val="FFFFFF"/>
                </a:solidFill>
                <a:effectLst/>
                <a:uLnTx/>
                <a:uFillTx/>
                <a:latin typeface="Franklin Gothic Medium"/>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20</a:t>
            </a:fld>
            <a:endParaRPr kumimoji="0" lang="en-IE" sz="1800" b="0" i="0" u="none" strike="noStrike" kern="1200" cap="none" spc="0" normalizeH="0" baseline="0" noProof="0">
              <a:ln>
                <a:noFill/>
              </a:ln>
              <a:solidFill>
                <a:srgbClr val="FFFFFF"/>
              </a:solidFill>
              <a:effectLst/>
              <a:uLnTx/>
              <a:uFillTx/>
              <a:latin typeface="Franklin Gothic Medium"/>
              <a:ea typeface="+mn-ea"/>
              <a:cs typeface="+mn-cs"/>
            </a:endParaRPr>
          </a:p>
        </p:txBody>
      </p:sp>
      <p:sp>
        <p:nvSpPr>
          <p:cNvPr id="9221" name="Content Placeholder 1"/>
          <p:cNvSpPr txBox="1">
            <a:spLocks/>
          </p:cNvSpPr>
          <p:nvPr/>
        </p:nvSpPr>
        <p:spPr bwMode="auto">
          <a:xfrm>
            <a:off x="468313" y="1196753"/>
            <a:ext cx="7704137" cy="5299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0" lang="en-IE" altLang="en-US" sz="2400" i="0" u="none" strike="noStrike" kern="1200" cap="none" spc="0" normalizeH="0" baseline="0" noProof="0" dirty="0">
                <a:ln>
                  <a:noFill/>
                </a:ln>
                <a:solidFill>
                  <a:srgbClr val="00B050"/>
                </a:solidFill>
                <a:effectLst/>
                <a:uLnTx/>
                <a:uFillTx/>
                <a:latin typeface="Calibri" panose="020F0502020204030204" pitchFamily="34" charset="0"/>
              </a:rPr>
              <a:t>The Co-op legislation</a:t>
            </a: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Industrial and Provident Societies Acts (1893 – </a:t>
            </a:r>
            <a:r>
              <a:rPr kumimoji="0" lang="en-IE" altLang="en-US" sz="2400" b="0" i="0" u="none" strike="noStrike" kern="1200" cap="none" spc="0" normalizeH="0" baseline="0" noProof="0" dirty="0" smtClean="0">
                <a:ln>
                  <a:noFill/>
                </a:ln>
                <a:solidFill>
                  <a:prstClr val="black"/>
                </a:solidFill>
                <a:effectLst/>
                <a:uLnTx/>
                <a:uFillTx/>
                <a:latin typeface="Calibri" panose="020F0502020204030204" pitchFamily="34" charset="0"/>
              </a:rPr>
              <a:t>2018)</a:t>
            </a:r>
            <a:endPar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ndParaRP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Sets the minimums for the Rule book</a:t>
            </a: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Changes over the years</a:t>
            </a: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Triennial Return, Inspection of Members’ Register</a:t>
            </a: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Special Resolutions</a:t>
            </a:r>
          </a:p>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r>
              <a:rPr kumimoji="0" lang="en-IE" altLang="en-US" sz="1800" b="0" i="0" u="none" strike="noStrike" kern="1200" cap="none" spc="0" normalizeH="0" baseline="0" noProof="0" dirty="0">
                <a:ln>
                  <a:noFill/>
                </a:ln>
                <a:solidFill>
                  <a:prstClr val="black"/>
                </a:solidFill>
                <a:effectLst/>
                <a:uLnTx/>
                <a:uFillTx/>
                <a:latin typeface="Calibri" panose="020F0502020204030204" pitchFamily="34" charset="0"/>
              </a:rPr>
              <a:t> </a:t>
            </a:r>
          </a:p>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r>
              <a:rPr kumimoji="0" lang="en-IE" altLang="en-US" sz="2400" i="0" u="none" strike="noStrike" kern="1200" cap="none" spc="0" normalizeH="0" baseline="0" noProof="0" dirty="0">
                <a:ln>
                  <a:noFill/>
                </a:ln>
                <a:solidFill>
                  <a:srgbClr val="00B050"/>
                </a:solidFill>
                <a:effectLst/>
                <a:uLnTx/>
                <a:uFillTx/>
                <a:latin typeface="Calibri" panose="020F0502020204030204" pitchFamily="34" charset="0"/>
              </a:rPr>
              <a:t>Currently under review</a:t>
            </a: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Consolidation</a:t>
            </a: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Raising of standards?</a:t>
            </a: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ICOS Submission</a:t>
            </a: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Efficiencies whilst protecting Co-op principles</a:t>
            </a:r>
          </a:p>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r>
              <a:rPr kumimoji="0" lang="en-IE" altLang="en-US" sz="1800" b="0" i="0" u="none" strike="noStrike" kern="1200" cap="none" spc="0" normalizeH="0" baseline="0" noProof="0" dirty="0">
                <a:ln>
                  <a:noFill/>
                </a:ln>
                <a:solidFill>
                  <a:prstClr val="black"/>
                </a:solidFill>
                <a:effectLst/>
                <a:uLnTx/>
                <a:uFillTx/>
                <a:latin typeface="Franklin Gothic Medium" pitchFamily="34" charset="0"/>
                <a:ea typeface="+mn-ea"/>
                <a:cs typeface="Arial" charset="0"/>
              </a:rPr>
              <a:t> </a:t>
            </a:r>
          </a:p>
        </p:txBody>
      </p:sp>
    </p:spTree>
    <p:extLst>
      <p:ext uri="{BB962C8B-B14F-4D97-AF65-F5344CB8AC3E}">
        <p14:creationId xmlns:p14="http://schemas.microsoft.com/office/powerpoint/2010/main" val="572861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3200" dirty="0">
                <a:latin typeface="Calibri" panose="020F0502020204030204" pitchFamily="34" charset="0"/>
              </a:rPr>
              <a:t>Governance – Company Law</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21</a:t>
            </a:fld>
            <a:endParaRPr lang="en-IE"/>
          </a:p>
        </p:txBody>
      </p:sp>
      <p:sp>
        <p:nvSpPr>
          <p:cNvPr id="9221" name="Content Placeholder 1"/>
          <p:cNvSpPr txBox="1">
            <a:spLocks/>
          </p:cNvSpPr>
          <p:nvPr/>
        </p:nvSpPr>
        <p:spPr bwMode="auto">
          <a:xfrm>
            <a:off x="468313" y="1341438"/>
            <a:ext cx="7704137"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2800" dirty="0">
                <a:latin typeface="Calibri" panose="020F0502020204030204" pitchFamily="34" charset="0"/>
              </a:rPr>
              <a:t>Does Company Law apply to a Co-Op? </a:t>
            </a:r>
            <a:endParaRPr lang="en-IE" altLang="en-US" sz="3200" dirty="0">
              <a:latin typeface="Calibri" panose="020F0502020204030204" pitchFamily="34" charset="0"/>
            </a:endParaRPr>
          </a:p>
          <a:p>
            <a:pPr lvl="3" eaLnBrk="1" hangingPunct="1">
              <a:buFont typeface="Wingdings" panose="05000000000000000000" pitchFamily="2" charset="2"/>
              <a:buChar char="Ø"/>
            </a:pPr>
            <a:r>
              <a:rPr lang="en-IE" altLang="en-US" sz="2800" dirty="0">
                <a:solidFill>
                  <a:srgbClr val="00B050"/>
                </a:solidFill>
                <a:latin typeface="Calibri" panose="020F0502020204030204" pitchFamily="34" charset="0"/>
              </a:rPr>
              <a:t>  </a:t>
            </a:r>
            <a:r>
              <a:rPr lang="en-IE" altLang="en-US" sz="2400" dirty="0">
                <a:solidFill>
                  <a:srgbClr val="00B050"/>
                </a:solidFill>
                <a:latin typeface="Calibri" panose="020F0502020204030204" pitchFamily="34" charset="0"/>
              </a:rPr>
              <a:t> Strictly speaking: No.</a:t>
            </a:r>
          </a:p>
          <a:p>
            <a:pPr lvl="3" eaLnBrk="1" hangingPunct="1">
              <a:buFont typeface="Wingdings" panose="05000000000000000000" pitchFamily="2" charset="2"/>
              <a:buChar char="Ø"/>
            </a:pPr>
            <a:r>
              <a:rPr lang="en-IE" altLang="en-US" sz="2400" dirty="0">
                <a:solidFill>
                  <a:srgbClr val="00B050"/>
                </a:solidFill>
                <a:latin typeface="Calibri" panose="020F0502020204030204" pitchFamily="34" charset="0"/>
              </a:rPr>
              <a:t>    But, similar features (e.g. legal personality)</a:t>
            </a:r>
          </a:p>
          <a:p>
            <a:pPr lvl="3" eaLnBrk="1" hangingPunct="1">
              <a:buFont typeface="Wingdings" panose="05000000000000000000" pitchFamily="2" charset="2"/>
              <a:buChar char="Ø"/>
            </a:pPr>
            <a:r>
              <a:rPr lang="en-IE" altLang="en-US" sz="2400" dirty="0">
                <a:solidFill>
                  <a:srgbClr val="00B050"/>
                </a:solidFill>
                <a:latin typeface="Calibri" panose="020F0502020204030204" pitchFamily="34" charset="0"/>
              </a:rPr>
              <a:t>    Persuasive…</a:t>
            </a:r>
          </a:p>
          <a:p>
            <a:pPr lvl="3" eaLnBrk="1" hangingPunct="1">
              <a:buFont typeface="Wingdings" panose="05000000000000000000" pitchFamily="2" charset="2"/>
              <a:buChar char="Ø"/>
            </a:pPr>
            <a:endParaRPr lang="en-IE" altLang="en-US" sz="2400" dirty="0">
              <a:solidFill>
                <a:srgbClr val="00B050"/>
              </a:solidFill>
              <a:latin typeface="Calibri" panose="020F0502020204030204" pitchFamily="34" charset="0"/>
            </a:endParaRPr>
          </a:p>
          <a:p>
            <a:pPr eaLnBrk="1" hangingPunct="1"/>
            <a:r>
              <a:rPr lang="en-IE" altLang="en-US" sz="2800" dirty="0">
                <a:latin typeface="Calibri" panose="020F0502020204030204" pitchFamily="34" charset="0"/>
              </a:rPr>
              <a:t>Particularly persuasive on Directors Duties</a:t>
            </a:r>
          </a:p>
          <a:p>
            <a:pPr lvl="3" eaLnBrk="1" hangingPunct="1">
              <a:buFont typeface="Wingdings" panose="05000000000000000000" pitchFamily="2" charset="2"/>
              <a:buChar char="Ø"/>
            </a:pPr>
            <a:r>
              <a:rPr lang="en-IE" altLang="en-US" sz="2400" dirty="0">
                <a:solidFill>
                  <a:srgbClr val="00B050"/>
                </a:solidFill>
                <a:latin typeface="Calibri" panose="020F0502020204030204" pitchFamily="34" charset="0"/>
              </a:rPr>
              <a:t>  Where are these duties?</a:t>
            </a:r>
            <a:endParaRPr lang="en-IE" altLang="en-US" sz="2000" dirty="0">
              <a:solidFill>
                <a:srgbClr val="0070C0"/>
              </a:solidFill>
              <a:latin typeface="Calibri" panose="020F0502020204030204" pitchFamily="34" charset="0"/>
            </a:endParaRPr>
          </a:p>
          <a:p>
            <a:pPr lvl="5" eaLnBrk="1" hangingPunct="1">
              <a:buFont typeface="Wingdings" panose="05000000000000000000" pitchFamily="2" charset="2"/>
              <a:buChar char="§"/>
            </a:pPr>
            <a:r>
              <a:rPr lang="en-IE" altLang="en-US" sz="2000" dirty="0">
                <a:solidFill>
                  <a:srgbClr val="0070C0"/>
                </a:solidFill>
                <a:latin typeface="Calibri" panose="020F0502020204030204" pitchFamily="34" charset="0"/>
              </a:rPr>
              <a:t> Common Law</a:t>
            </a:r>
          </a:p>
          <a:p>
            <a:pPr lvl="5" eaLnBrk="1" hangingPunct="1">
              <a:buFont typeface="Wingdings" panose="05000000000000000000" pitchFamily="2" charset="2"/>
              <a:buChar char="§"/>
            </a:pPr>
            <a:r>
              <a:rPr lang="en-IE" altLang="en-US" sz="2000" dirty="0">
                <a:solidFill>
                  <a:srgbClr val="0070C0"/>
                </a:solidFill>
                <a:latin typeface="Calibri" panose="020F0502020204030204" pitchFamily="34" charset="0"/>
              </a:rPr>
              <a:t>Companies Acts</a:t>
            </a:r>
          </a:p>
          <a:p>
            <a:pPr eaLnBrk="1" hangingPunct="1"/>
            <a:endParaRPr lang="en-IE" altLang="en-US" sz="2800" dirty="0"/>
          </a:p>
          <a:p>
            <a:pPr marL="0" indent="0" eaLnBrk="1" hangingPunct="1">
              <a:buNone/>
            </a:pPr>
            <a:endParaRPr lang="en-IE" altLang="en-US" sz="1800" dirty="0"/>
          </a:p>
        </p:txBody>
      </p:sp>
    </p:spTree>
    <p:extLst>
      <p:ext uri="{BB962C8B-B14F-4D97-AF65-F5344CB8AC3E}">
        <p14:creationId xmlns:p14="http://schemas.microsoft.com/office/powerpoint/2010/main" val="1936842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3200" dirty="0">
                <a:latin typeface="Calibri" panose="020F0502020204030204" pitchFamily="34" charset="0"/>
              </a:rPr>
              <a:t>Governance – Companies Acts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22</a:t>
            </a:fld>
            <a:endParaRPr lang="en-IE"/>
          </a:p>
        </p:txBody>
      </p:sp>
      <p:sp>
        <p:nvSpPr>
          <p:cNvPr id="9221" name="Content Placeholder 1"/>
          <p:cNvSpPr txBox="1">
            <a:spLocks/>
          </p:cNvSpPr>
          <p:nvPr/>
        </p:nvSpPr>
        <p:spPr bwMode="auto">
          <a:xfrm>
            <a:off x="468313" y="1341438"/>
            <a:ext cx="7704137" cy="5183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2400" dirty="0">
                <a:solidFill>
                  <a:srgbClr val="00B050"/>
                </a:solidFill>
                <a:latin typeface="Calibri" panose="020F0502020204030204" pitchFamily="34" charset="0"/>
              </a:rPr>
              <a:t>Companies Act 2014 </a:t>
            </a:r>
          </a:p>
          <a:p>
            <a:pPr lvl="1" eaLnBrk="1" hangingPunct="1">
              <a:buFont typeface="Wingdings" panose="05000000000000000000" pitchFamily="2" charset="2"/>
              <a:buChar char="Ø"/>
            </a:pPr>
            <a:r>
              <a:rPr lang="en-IE" altLang="en-US" sz="1600" dirty="0">
                <a:latin typeface="Calibri" panose="020F0502020204030204" pitchFamily="34" charset="0"/>
              </a:rPr>
              <a:t>   </a:t>
            </a:r>
            <a:r>
              <a:rPr lang="en-IE" altLang="en-US" dirty="0">
                <a:solidFill>
                  <a:srgbClr val="0070C0"/>
                </a:solidFill>
                <a:latin typeface="Calibri" panose="020F0502020204030204" pitchFamily="34" charset="0"/>
              </a:rPr>
              <a:t>Consolidated Company legislation</a:t>
            </a:r>
          </a:p>
          <a:p>
            <a:pPr marL="411163" lvl="1" indent="0" eaLnBrk="1" hangingPunct="1">
              <a:buNone/>
            </a:pPr>
            <a:endParaRPr lang="en-IE" altLang="en-US" sz="1600" dirty="0">
              <a:solidFill>
                <a:srgbClr val="00B050"/>
              </a:solidFill>
              <a:latin typeface="Calibri" panose="020F0502020204030204" pitchFamily="34" charset="0"/>
            </a:endParaRPr>
          </a:p>
          <a:p>
            <a:pPr marL="411163" lvl="1" indent="0" eaLnBrk="1" hangingPunct="1">
              <a:buNone/>
            </a:pPr>
            <a:endParaRPr lang="en-IE" altLang="en-US" sz="1800" dirty="0">
              <a:latin typeface="Calibri" panose="020F0502020204030204" pitchFamily="34" charset="0"/>
            </a:endParaRPr>
          </a:p>
          <a:p>
            <a:pPr eaLnBrk="1" hangingPunct="1"/>
            <a:r>
              <a:rPr lang="en-IE" altLang="en-US" sz="2400" dirty="0">
                <a:solidFill>
                  <a:srgbClr val="00B050"/>
                </a:solidFill>
                <a:latin typeface="Calibri" panose="020F0502020204030204" pitchFamily="34" charset="0"/>
              </a:rPr>
              <a:t>Duties / Responsibilities </a:t>
            </a:r>
          </a:p>
          <a:p>
            <a:pPr marL="0" indent="0" eaLnBrk="1" hangingPunct="1">
              <a:buNone/>
            </a:pPr>
            <a:endParaRPr lang="en-IE" altLang="en-US" sz="900" dirty="0">
              <a:latin typeface="Calibri" panose="020F0502020204030204" pitchFamily="34" charset="0"/>
            </a:endParaRPr>
          </a:p>
          <a:p>
            <a:pPr lvl="1" eaLnBrk="1" hangingPunct="1">
              <a:buFont typeface="Wingdings" panose="05000000000000000000" pitchFamily="2" charset="2"/>
              <a:buChar char="Ø"/>
            </a:pPr>
            <a:r>
              <a:rPr lang="en-IE" altLang="en-US" dirty="0">
                <a:latin typeface="Calibri" panose="020F0502020204030204" pitchFamily="34" charset="0"/>
              </a:rPr>
              <a:t>   </a:t>
            </a:r>
            <a:r>
              <a:rPr lang="en-IE" altLang="en-US" sz="2200" b="1" dirty="0">
                <a:solidFill>
                  <a:srgbClr val="0070C0"/>
                </a:solidFill>
                <a:latin typeface="Calibri" panose="020F0502020204030204" pitchFamily="34" charset="0"/>
              </a:rPr>
              <a:t>Members and Employees </a:t>
            </a:r>
            <a:r>
              <a:rPr lang="en-IE" altLang="en-US" sz="2200" dirty="0">
                <a:solidFill>
                  <a:srgbClr val="0070C0"/>
                </a:solidFill>
                <a:latin typeface="Calibri" panose="020F0502020204030204" pitchFamily="34" charset="0"/>
              </a:rPr>
              <a:t>- “Have </a:t>
            </a:r>
            <a:r>
              <a:rPr lang="en-IE" altLang="en-US" sz="2200" u="sng" dirty="0">
                <a:solidFill>
                  <a:srgbClr val="0070C0"/>
                </a:solidFill>
                <a:latin typeface="Calibri" panose="020F0502020204030204" pitchFamily="34" charset="0"/>
              </a:rPr>
              <a:t>regard</a:t>
            </a:r>
            <a:r>
              <a:rPr lang="en-IE" altLang="en-US" sz="2200" dirty="0">
                <a:solidFill>
                  <a:srgbClr val="0070C0"/>
                </a:solidFill>
                <a:latin typeface="Calibri" panose="020F0502020204030204" pitchFamily="34" charset="0"/>
              </a:rPr>
              <a:t> to interests”  </a:t>
            </a:r>
          </a:p>
          <a:p>
            <a:pPr marL="411163" lvl="1" indent="0" eaLnBrk="1" hangingPunct="1">
              <a:buNone/>
            </a:pPr>
            <a:r>
              <a:rPr lang="en-IE" altLang="en-US" sz="2200" dirty="0">
                <a:solidFill>
                  <a:srgbClr val="0070C0"/>
                </a:solidFill>
                <a:latin typeface="Calibri" panose="020F0502020204030204" pitchFamily="34" charset="0"/>
              </a:rPr>
              <a:t>      (s.224)</a:t>
            </a:r>
          </a:p>
          <a:p>
            <a:pPr marL="411163" lvl="1" indent="0" eaLnBrk="1" hangingPunct="1">
              <a:buNone/>
            </a:pPr>
            <a:endParaRPr lang="en-IE" altLang="en-US" sz="900" dirty="0">
              <a:latin typeface="Calibri" panose="020F0502020204030204" pitchFamily="34" charset="0"/>
            </a:endParaRPr>
          </a:p>
          <a:p>
            <a:pPr lvl="1" eaLnBrk="1" hangingPunct="1">
              <a:buFont typeface="Wingdings" panose="05000000000000000000" pitchFamily="2" charset="2"/>
              <a:buChar char="Ø"/>
            </a:pPr>
            <a:r>
              <a:rPr lang="en-IE" altLang="en-US" sz="2200" dirty="0">
                <a:latin typeface="Calibri" panose="020F0502020204030204" pitchFamily="34" charset="0"/>
              </a:rPr>
              <a:t>    </a:t>
            </a:r>
            <a:r>
              <a:rPr lang="en-IE" altLang="en-US" sz="2200" b="1" dirty="0">
                <a:solidFill>
                  <a:srgbClr val="0070C0"/>
                </a:solidFill>
                <a:latin typeface="Calibri" panose="020F0502020204030204" pitchFamily="34" charset="0"/>
              </a:rPr>
              <a:t>Fiduciary Duties </a:t>
            </a:r>
            <a:r>
              <a:rPr lang="en-IE" altLang="en-US" sz="2200" dirty="0">
                <a:solidFill>
                  <a:srgbClr val="0070C0"/>
                </a:solidFill>
                <a:latin typeface="Calibri" panose="020F0502020204030204" pitchFamily="34" charset="0"/>
              </a:rPr>
              <a:t>- “to the Company (and the </a:t>
            </a:r>
            <a:r>
              <a:rPr lang="en-IE" altLang="en-US" sz="2200" u="sng" dirty="0">
                <a:solidFill>
                  <a:srgbClr val="0070C0"/>
                </a:solidFill>
                <a:latin typeface="Calibri" panose="020F0502020204030204" pitchFamily="34" charset="0"/>
              </a:rPr>
              <a:t>Company    </a:t>
            </a:r>
          </a:p>
          <a:p>
            <a:pPr marL="411163" lvl="1" indent="0" eaLnBrk="1" hangingPunct="1">
              <a:buNone/>
            </a:pPr>
            <a:r>
              <a:rPr lang="en-IE" altLang="en-US" sz="2200" dirty="0">
                <a:solidFill>
                  <a:srgbClr val="0070C0"/>
                </a:solidFill>
                <a:latin typeface="Calibri" panose="020F0502020204030204" pitchFamily="34" charset="0"/>
              </a:rPr>
              <a:t>        </a:t>
            </a:r>
            <a:r>
              <a:rPr lang="en-IE" altLang="en-US" sz="2200" u="sng" dirty="0">
                <a:solidFill>
                  <a:srgbClr val="0070C0"/>
                </a:solidFill>
                <a:latin typeface="Calibri" panose="020F0502020204030204" pitchFamily="34" charset="0"/>
              </a:rPr>
              <a:t>alone</a:t>
            </a:r>
            <a:r>
              <a:rPr lang="en-IE" altLang="en-US" sz="2200" dirty="0">
                <a:solidFill>
                  <a:srgbClr val="0070C0"/>
                </a:solidFill>
                <a:latin typeface="Calibri" panose="020F0502020204030204" pitchFamily="34" charset="0"/>
              </a:rPr>
              <a:t>)” (s.227.1)</a:t>
            </a:r>
          </a:p>
          <a:p>
            <a:pPr marL="411163" lvl="1" indent="0" eaLnBrk="1" hangingPunct="1">
              <a:buNone/>
            </a:pPr>
            <a:endParaRPr lang="en-IE" altLang="en-US" sz="900" dirty="0">
              <a:solidFill>
                <a:srgbClr val="0070C0"/>
              </a:solidFill>
            </a:endParaRPr>
          </a:p>
          <a:p>
            <a:pPr marL="0" indent="0" eaLnBrk="1" hangingPunct="1">
              <a:buNone/>
            </a:pPr>
            <a:endParaRPr lang="en-IE" altLang="en-US" sz="1800" dirty="0"/>
          </a:p>
        </p:txBody>
      </p:sp>
    </p:spTree>
    <p:extLst>
      <p:ext uri="{BB962C8B-B14F-4D97-AF65-F5344CB8AC3E}">
        <p14:creationId xmlns:p14="http://schemas.microsoft.com/office/powerpoint/2010/main" val="150999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3200" dirty="0">
                <a:latin typeface="Calibri" panose="020F0502020204030204" pitchFamily="34" charset="0"/>
              </a:rPr>
              <a:t>Fiduciary Duties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23</a:t>
            </a:fld>
            <a:endParaRPr lang="en-IE"/>
          </a:p>
        </p:txBody>
      </p:sp>
      <p:sp>
        <p:nvSpPr>
          <p:cNvPr id="9221" name="Content Placeholder 1"/>
          <p:cNvSpPr txBox="1">
            <a:spLocks/>
          </p:cNvSpPr>
          <p:nvPr/>
        </p:nvSpPr>
        <p:spPr bwMode="auto">
          <a:xfrm>
            <a:off x="415131" y="1343296"/>
            <a:ext cx="7704137" cy="525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3200" u="sng" dirty="0">
                <a:latin typeface="Calibri" panose="020F0502020204030204" pitchFamily="34" charset="0"/>
              </a:rPr>
              <a:t>Directors</a:t>
            </a:r>
            <a:r>
              <a:rPr lang="en-IE" altLang="en-US" sz="3200" dirty="0">
                <a:latin typeface="Calibri" panose="020F0502020204030204" pitchFamily="34" charset="0"/>
              </a:rPr>
              <a:t> expected to act:</a:t>
            </a:r>
          </a:p>
          <a:p>
            <a:pPr marL="0" indent="0" eaLnBrk="1" hangingPunct="1">
              <a:buNone/>
            </a:pPr>
            <a:r>
              <a:rPr lang="en-IE" altLang="en-US" b="1" dirty="0">
                <a:solidFill>
                  <a:srgbClr val="00B050"/>
                </a:solidFill>
                <a:latin typeface="Calibri" panose="020F0502020204030204" pitchFamily="34" charset="0"/>
              </a:rPr>
              <a:t>	</a:t>
            </a:r>
            <a:endParaRPr lang="en-IE" altLang="en-US" sz="3200" b="1" dirty="0">
              <a:solidFill>
                <a:srgbClr val="00B050"/>
              </a:solidFill>
              <a:latin typeface="Calibri" panose="020F0502020204030204" pitchFamily="34" charset="0"/>
            </a:endParaRPr>
          </a:p>
          <a:p>
            <a:pPr lvl="1" eaLnBrk="1" hangingPunct="1">
              <a:buFont typeface="Wingdings" panose="05000000000000000000" pitchFamily="2" charset="2"/>
              <a:buChar char="Ø"/>
            </a:pPr>
            <a:r>
              <a:rPr lang="en-IE" altLang="en-US" sz="3200" b="1" dirty="0">
                <a:solidFill>
                  <a:srgbClr val="00B050"/>
                </a:solidFill>
                <a:latin typeface="Calibri" panose="020F0502020204030204" pitchFamily="34" charset="0"/>
              </a:rPr>
              <a:t>	</a:t>
            </a:r>
            <a:r>
              <a:rPr lang="en-IE" altLang="en-US" sz="3200" dirty="0">
                <a:solidFill>
                  <a:srgbClr val="00B050"/>
                </a:solidFill>
                <a:latin typeface="Calibri" panose="020F0502020204030204" pitchFamily="34" charset="0"/>
              </a:rPr>
              <a:t>in good faith</a:t>
            </a:r>
          </a:p>
          <a:p>
            <a:pPr marL="411163" lvl="1" indent="0" eaLnBrk="1" hangingPunct="1">
              <a:buNone/>
            </a:pPr>
            <a:endParaRPr lang="en-IE" altLang="en-US" sz="3200" dirty="0">
              <a:solidFill>
                <a:srgbClr val="00B050"/>
              </a:solidFill>
              <a:latin typeface="Calibri" panose="020F0502020204030204" pitchFamily="34" charset="0"/>
            </a:endParaRPr>
          </a:p>
          <a:p>
            <a:pPr lvl="1" eaLnBrk="1" hangingPunct="1">
              <a:buFont typeface="Wingdings" panose="05000000000000000000" pitchFamily="2" charset="2"/>
              <a:buChar char="Ø"/>
            </a:pPr>
            <a:r>
              <a:rPr lang="en-IE" altLang="en-US" sz="3200" dirty="0">
                <a:solidFill>
                  <a:srgbClr val="00B050"/>
                </a:solidFill>
                <a:latin typeface="Calibri" panose="020F0502020204030204" pitchFamily="34" charset="0"/>
              </a:rPr>
              <a:t>	honestly and responsibly</a:t>
            </a:r>
          </a:p>
          <a:p>
            <a:pPr marL="411163" lvl="1" indent="0" eaLnBrk="1" hangingPunct="1">
              <a:buNone/>
            </a:pPr>
            <a:endParaRPr lang="en-IE" altLang="en-US" sz="3200" dirty="0">
              <a:solidFill>
                <a:srgbClr val="00B050"/>
              </a:solidFill>
              <a:latin typeface="Calibri" panose="020F0502020204030204" pitchFamily="34" charset="0"/>
            </a:endParaRPr>
          </a:p>
          <a:p>
            <a:pPr lvl="1" eaLnBrk="1" hangingPunct="1">
              <a:buFont typeface="Wingdings" panose="05000000000000000000" pitchFamily="2" charset="2"/>
              <a:buChar char="Ø"/>
            </a:pPr>
            <a:r>
              <a:rPr lang="en-IE" altLang="en-US" sz="3200" dirty="0">
                <a:solidFill>
                  <a:srgbClr val="00B050"/>
                </a:solidFill>
                <a:latin typeface="Calibri" panose="020F0502020204030204" pitchFamily="34" charset="0"/>
              </a:rPr>
              <a:t>	in accordance with constitution</a:t>
            </a:r>
          </a:p>
          <a:p>
            <a:pPr marL="411163" lvl="1" indent="0" eaLnBrk="1" hangingPunct="1">
              <a:buNone/>
            </a:pPr>
            <a:endParaRPr lang="en-IE" altLang="en-US" sz="3200" dirty="0"/>
          </a:p>
          <a:p>
            <a:pPr marL="0" indent="0" eaLnBrk="1" hangingPunct="1">
              <a:buNone/>
            </a:pPr>
            <a:endParaRPr lang="en-IE" altLang="en-US" sz="3200" dirty="0"/>
          </a:p>
          <a:p>
            <a:pPr marL="0" indent="0" eaLnBrk="1" hangingPunct="1">
              <a:buNone/>
            </a:pPr>
            <a:endParaRPr lang="en-IE" altLang="en-US" sz="1000" dirty="0"/>
          </a:p>
        </p:txBody>
      </p:sp>
    </p:spTree>
    <p:extLst>
      <p:ext uri="{BB962C8B-B14F-4D97-AF65-F5344CB8AC3E}">
        <p14:creationId xmlns:p14="http://schemas.microsoft.com/office/powerpoint/2010/main" val="2435356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3200" dirty="0">
                <a:latin typeface="Calibri" panose="020F0502020204030204" pitchFamily="34" charset="0"/>
              </a:rPr>
              <a:t>Fiduciary Duties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24</a:t>
            </a:fld>
            <a:endParaRPr lang="en-IE"/>
          </a:p>
        </p:txBody>
      </p:sp>
      <p:sp>
        <p:nvSpPr>
          <p:cNvPr id="9221" name="Content Placeholder 1"/>
          <p:cNvSpPr txBox="1">
            <a:spLocks/>
          </p:cNvSpPr>
          <p:nvPr/>
        </p:nvSpPr>
        <p:spPr bwMode="auto">
          <a:xfrm>
            <a:off x="468313" y="1417638"/>
            <a:ext cx="7704137" cy="5251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2800" u="sng" dirty="0">
                <a:latin typeface="Calibri" panose="020F0502020204030204" pitchFamily="34" charset="0"/>
              </a:rPr>
              <a:t>Directors</a:t>
            </a:r>
            <a:r>
              <a:rPr lang="en-IE" altLang="en-US" sz="2800" dirty="0">
                <a:latin typeface="Calibri" panose="020F0502020204030204" pitchFamily="34" charset="0"/>
              </a:rPr>
              <a:t> expected to:</a:t>
            </a:r>
          </a:p>
          <a:p>
            <a:pPr marL="0" indent="0" eaLnBrk="1" hangingPunct="1">
              <a:buNone/>
            </a:pPr>
            <a:r>
              <a:rPr lang="en-IE" altLang="en-US" sz="2800" b="1" dirty="0">
                <a:solidFill>
                  <a:srgbClr val="00B050"/>
                </a:solidFill>
                <a:latin typeface="Calibri" panose="020F0502020204030204" pitchFamily="34" charset="0"/>
              </a:rPr>
              <a:t>	</a:t>
            </a:r>
          </a:p>
          <a:p>
            <a:pPr lvl="1" eaLnBrk="1" hangingPunct="1">
              <a:buFont typeface="Wingdings" panose="05000000000000000000" pitchFamily="2" charset="2"/>
              <a:buChar char="Ø"/>
            </a:pPr>
            <a:r>
              <a:rPr lang="en-IE" altLang="en-US" sz="2800" b="1" dirty="0">
                <a:solidFill>
                  <a:srgbClr val="00B050"/>
                </a:solidFill>
                <a:latin typeface="Calibri" panose="020F0502020204030204" pitchFamily="34" charset="0"/>
              </a:rPr>
              <a:t>	</a:t>
            </a:r>
            <a:r>
              <a:rPr lang="en-IE" altLang="en-US" sz="2800" dirty="0">
                <a:solidFill>
                  <a:srgbClr val="00B050"/>
                </a:solidFill>
                <a:latin typeface="Calibri" panose="020F0502020204030204" pitchFamily="34" charset="0"/>
              </a:rPr>
              <a:t>Not use property, info. or opportunities for  </a:t>
            </a:r>
          </a:p>
          <a:p>
            <a:pPr marL="411163" lvl="1" indent="0" eaLnBrk="1" hangingPunct="1">
              <a:buNone/>
            </a:pPr>
            <a:r>
              <a:rPr lang="en-IE" altLang="en-US" sz="2800" dirty="0">
                <a:solidFill>
                  <a:srgbClr val="00B050"/>
                </a:solidFill>
                <a:latin typeface="Calibri" panose="020F0502020204030204" pitchFamily="34" charset="0"/>
              </a:rPr>
              <a:t>       own personal benefit</a:t>
            </a:r>
          </a:p>
          <a:p>
            <a:pPr marL="411163" lvl="1" indent="0" eaLnBrk="1" hangingPunct="1">
              <a:buNone/>
            </a:pPr>
            <a:endParaRPr lang="en-IE" altLang="en-US" sz="1200" dirty="0">
              <a:solidFill>
                <a:srgbClr val="00B050"/>
              </a:solidFill>
              <a:latin typeface="Calibri" panose="020F0502020204030204" pitchFamily="34" charset="0"/>
            </a:endParaRPr>
          </a:p>
          <a:p>
            <a:pPr lvl="1" eaLnBrk="1" hangingPunct="1">
              <a:buFont typeface="Wingdings" panose="05000000000000000000" pitchFamily="2" charset="2"/>
              <a:buChar char="Ø"/>
            </a:pPr>
            <a:r>
              <a:rPr lang="en-IE" altLang="en-US" sz="2800" dirty="0">
                <a:solidFill>
                  <a:srgbClr val="00B050"/>
                </a:solidFill>
                <a:latin typeface="Calibri" panose="020F0502020204030204" pitchFamily="34" charset="0"/>
              </a:rPr>
              <a:t>	Not restrict director’s power of independent 	judgment</a:t>
            </a:r>
          </a:p>
          <a:p>
            <a:pPr marL="411163" lvl="1" indent="0" eaLnBrk="1" hangingPunct="1">
              <a:buNone/>
            </a:pPr>
            <a:endParaRPr lang="en-IE" altLang="en-US" sz="1200" dirty="0">
              <a:solidFill>
                <a:srgbClr val="00B050"/>
              </a:solidFill>
              <a:latin typeface="Calibri" panose="020F0502020204030204" pitchFamily="34" charset="0"/>
            </a:endParaRPr>
          </a:p>
          <a:p>
            <a:pPr lvl="1" eaLnBrk="1" hangingPunct="1">
              <a:buFont typeface="Wingdings" panose="05000000000000000000" pitchFamily="2" charset="2"/>
              <a:buChar char="Ø"/>
            </a:pPr>
            <a:r>
              <a:rPr lang="en-IE" altLang="en-US" sz="2800" dirty="0">
                <a:solidFill>
                  <a:srgbClr val="00B050"/>
                </a:solidFill>
                <a:latin typeface="Calibri" panose="020F0502020204030204" pitchFamily="34" charset="0"/>
              </a:rPr>
              <a:t>	Avoid conflicts of interest</a:t>
            </a:r>
          </a:p>
          <a:p>
            <a:pPr marL="411163" lvl="1" indent="0" eaLnBrk="1" hangingPunct="1">
              <a:buNone/>
            </a:pPr>
            <a:endParaRPr lang="en-IE" altLang="en-US" sz="1200" dirty="0">
              <a:solidFill>
                <a:srgbClr val="00B050"/>
              </a:solidFill>
              <a:latin typeface="Calibri" panose="020F0502020204030204" pitchFamily="34" charset="0"/>
            </a:endParaRPr>
          </a:p>
          <a:p>
            <a:pPr lvl="1" eaLnBrk="1" hangingPunct="1">
              <a:buFont typeface="Wingdings" panose="05000000000000000000" pitchFamily="2" charset="2"/>
              <a:buChar char="Ø"/>
            </a:pPr>
            <a:r>
              <a:rPr lang="en-IE" altLang="en-US" sz="2800" dirty="0">
                <a:solidFill>
                  <a:srgbClr val="00B050"/>
                </a:solidFill>
                <a:latin typeface="Calibri" panose="020F0502020204030204" pitchFamily="34" charset="0"/>
              </a:rPr>
              <a:t>	Care, skill and diligence </a:t>
            </a:r>
          </a:p>
          <a:p>
            <a:pPr lvl="1" eaLnBrk="1" hangingPunct="1">
              <a:buFont typeface="Wingdings" panose="05000000000000000000" pitchFamily="2" charset="2"/>
              <a:buChar char="Ø"/>
            </a:pPr>
            <a:endParaRPr lang="en-IE" altLang="en-US" sz="2200" dirty="0">
              <a:solidFill>
                <a:srgbClr val="00B050"/>
              </a:solidFill>
            </a:endParaRPr>
          </a:p>
          <a:p>
            <a:pPr marL="411163" lvl="1" indent="0" eaLnBrk="1" hangingPunct="1">
              <a:buNone/>
            </a:pPr>
            <a:endParaRPr lang="en-IE" altLang="en-US" sz="1800" dirty="0"/>
          </a:p>
          <a:p>
            <a:pPr marL="0" indent="0" eaLnBrk="1" hangingPunct="1">
              <a:buNone/>
            </a:pPr>
            <a:endParaRPr lang="en-IE" altLang="en-US" sz="1800" dirty="0"/>
          </a:p>
          <a:p>
            <a:pPr marL="0" indent="0" eaLnBrk="1" hangingPunct="1">
              <a:buNone/>
            </a:pPr>
            <a:endParaRPr lang="en-IE" altLang="en-US" sz="1000" dirty="0"/>
          </a:p>
        </p:txBody>
      </p:sp>
    </p:spTree>
    <p:extLst>
      <p:ext uri="{BB962C8B-B14F-4D97-AF65-F5344CB8AC3E}">
        <p14:creationId xmlns:p14="http://schemas.microsoft.com/office/powerpoint/2010/main" val="1613871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3200" dirty="0">
                <a:latin typeface="Calibri" panose="020F0502020204030204" pitchFamily="34" charset="0"/>
              </a:rPr>
              <a:t>Fiduciary Duties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25</a:t>
            </a:fld>
            <a:endParaRPr lang="en-IE"/>
          </a:p>
        </p:txBody>
      </p:sp>
      <p:sp>
        <p:nvSpPr>
          <p:cNvPr id="9221" name="Content Placeholder 1"/>
          <p:cNvSpPr txBox="1">
            <a:spLocks/>
          </p:cNvSpPr>
          <p:nvPr/>
        </p:nvSpPr>
        <p:spPr bwMode="auto">
          <a:xfrm>
            <a:off x="468313" y="1058763"/>
            <a:ext cx="7704137" cy="5524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indent="0" eaLnBrk="1" hangingPunct="1">
              <a:buNone/>
            </a:pPr>
            <a:endParaRPr lang="en-IE" altLang="en-US" sz="1800" dirty="0"/>
          </a:p>
          <a:p>
            <a:pPr eaLnBrk="1" hangingPunct="1"/>
            <a:r>
              <a:rPr lang="en-IE" altLang="en-US" sz="1600" dirty="0">
                <a:latin typeface="Calibri" panose="020F0502020204030204" pitchFamily="34" charset="0"/>
              </a:rPr>
              <a:t>Some examples from case law:</a:t>
            </a:r>
          </a:p>
          <a:p>
            <a:pPr eaLnBrk="1" hangingPunct="1"/>
            <a:endParaRPr lang="en-IE" altLang="en-US" sz="800" dirty="0">
              <a:latin typeface="Calibri" panose="020F0502020204030204" pitchFamily="34" charset="0"/>
            </a:endParaRPr>
          </a:p>
          <a:p>
            <a:pPr eaLnBrk="1" hangingPunct="1"/>
            <a:r>
              <a:rPr lang="en-IE" altLang="en-US" sz="2000" dirty="0">
                <a:solidFill>
                  <a:srgbClr val="00B050"/>
                </a:solidFill>
                <a:latin typeface="Calibri" panose="020F0502020204030204" pitchFamily="34" charset="0"/>
              </a:rPr>
              <a:t>Acting </a:t>
            </a:r>
            <a:r>
              <a:rPr lang="en-IE" altLang="en-US" sz="2000" u="sng" dirty="0">
                <a:solidFill>
                  <a:srgbClr val="00B050"/>
                </a:solidFill>
                <a:latin typeface="Calibri" panose="020F0502020204030204" pitchFamily="34" charset="0"/>
              </a:rPr>
              <a:t>other than </a:t>
            </a:r>
            <a:r>
              <a:rPr lang="en-IE" altLang="en-US" sz="2000" dirty="0">
                <a:solidFill>
                  <a:srgbClr val="00B050"/>
                </a:solidFill>
                <a:latin typeface="Calibri" panose="020F0502020204030204" pitchFamily="34" charset="0"/>
              </a:rPr>
              <a:t>in </a:t>
            </a:r>
            <a:r>
              <a:rPr lang="en-IE" altLang="en-US" sz="2000" u="sng" dirty="0">
                <a:solidFill>
                  <a:srgbClr val="00B050"/>
                </a:solidFill>
                <a:latin typeface="Calibri" panose="020F0502020204030204" pitchFamily="34" charset="0"/>
              </a:rPr>
              <a:t>interests of Co-Op </a:t>
            </a:r>
          </a:p>
          <a:p>
            <a:pPr lvl="2" eaLnBrk="1" hangingPunct="1">
              <a:buFont typeface="Wingdings" panose="05000000000000000000" pitchFamily="2" charset="2"/>
              <a:buChar char="Ø"/>
            </a:pPr>
            <a:r>
              <a:rPr lang="en-IE" altLang="en-US" sz="2000" dirty="0">
                <a:solidFill>
                  <a:srgbClr val="0070C0"/>
                </a:solidFill>
                <a:latin typeface="Calibri" panose="020F0502020204030204" pitchFamily="34" charset="0"/>
              </a:rPr>
              <a:t>Motive of convening a meeting to frustrate attendance of certain members </a:t>
            </a:r>
            <a:r>
              <a:rPr lang="en-IE" altLang="en-US" sz="2000" i="1" dirty="0">
                <a:solidFill>
                  <a:srgbClr val="0070C0"/>
                </a:solidFill>
                <a:latin typeface="Calibri" panose="020F0502020204030204" pitchFamily="34" charset="0"/>
              </a:rPr>
              <a:t>(Cannon v Trask, 1875)</a:t>
            </a:r>
          </a:p>
          <a:p>
            <a:pPr marL="0" indent="0" eaLnBrk="1" hangingPunct="1">
              <a:buNone/>
            </a:pPr>
            <a:endParaRPr lang="en-IE" altLang="en-US" sz="2000" dirty="0">
              <a:latin typeface="Calibri" panose="020F0502020204030204" pitchFamily="34" charset="0"/>
            </a:endParaRPr>
          </a:p>
          <a:p>
            <a:pPr eaLnBrk="1" hangingPunct="1"/>
            <a:r>
              <a:rPr lang="en-IE" altLang="en-US" sz="2000" dirty="0">
                <a:solidFill>
                  <a:srgbClr val="00B050"/>
                </a:solidFill>
                <a:latin typeface="Calibri" panose="020F0502020204030204" pitchFamily="34" charset="0"/>
              </a:rPr>
              <a:t>Interests of Director </a:t>
            </a:r>
            <a:r>
              <a:rPr lang="en-IE" altLang="en-US" sz="2000" u="sng" dirty="0">
                <a:solidFill>
                  <a:srgbClr val="00B050"/>
                </a:solidFill>
                <a:latin typeface="Calibri" panose="020F0502020204030204" pitchFamily="34" charset="0"/>
              </a:rPr>
              <a:t>conflicts</a:t>
            </a:r>
            <a:r>
              <a:rPr lang="en-IE" altLang="en-US" sz="2000" dirty="0">
                <a:solidFill>
                  <a:srgbClr val="00B050"/>
                </a:solidFill>
                <a:latin typeface="Calibri" panose="020F0502020204030204" pitchFamily="34" charset="0"/>
              </a:rPr>
              <a:t> with </a:t>
            </a:r>
            <a:r>
              <a:rPr lang="en-IE" altLang="en-US" sz="2000" u="sng" dirty="0">
                <a:solidFill>
                  <a:srgbClr val="00B050"/>
                </a:solidFill>
                <a:latin typeface="Calibri" panose="020F0502020204030204" pitchFamily="34" charset="0"/>
              </a:rPr>
              <a:t>Co-op’s interests</a:t>
            </a:r>
          </a:p>
          <a:p>
            <a:pPr lvl="2" eaLnBrk="1" hangingPunct="1">
              <a:buFont typeface="Wingdings" panose="05000000000000000000" pitchFamily="2" charset="2"/>
              <a:buChar char="Ø"/>
            </a:pPr>
            <a:r>
              <a:rPr lang="en-IE" altLang="en-US" sz="2000" dirty="0">
                <a:solidFill>
                  <a:srgbClr val="0070C0"/>
                </a:solidFill>
                <a:latin typeface="Calibri" panose="020F0502020204030204" pitchFamily="34" charset="0"/>
              </a:rPr>
              <a:t>Director interest in contract with Co-Op automatically a breach, regardless of motive </a:t>
            </a:r>
            <a:r>
              <a:rPr lang="en-IE" altLang="en-US" sz="2000" i="1" dirty="0">
                <a:solidFill>
                  <a:srgbClr val="0070C0"/>
                </a:solidFill>
                <a:latin typeface="Calibri" panose="020F0502020204030204" pitchFamily="34" charset="0"/>
              </a:rPr>
              <a:t>(Aberdeen Railway Co. v </a:t>
            </a:r>
            <a:r>
              <a:rPr lang="en-IE" altLang="en-US" sz="2000" i="1" dirty="0" err="1">
                <a:solidFill>
                  <a:srgbClr val="0070C0"/>
                </a:solidFill>
                <a:latin typeface="Calibri" panose="020F0502020204030204" pitchFamily="34" charset="0"/>
              </a:rPr>
              <a:t>Blaike</a:t>
            </a:r>
            <a:r>
              <a:rPr lang="en-IE" altLang="en-US" sz="2000" i="1" dirty="0">
                <a:solidFill>
                  <a:srgbClr val="0070C0"/>
                </a:solidFill>
                <a:latin typeface="Calibri" panose="020F0502020204030204" pitchFamily="34" charset="0"/>
              </a:rPr>
              <a:t>)</a:t>
            </a:r>
          </a:p>
          <a:p>
            <a:pPr eaLnBrk="1" hangingPunct="1"/>
            <a:endParaRPr lang="en-IE" altLang="en-US" sz="2000" dirty="0">
              <a:latin typeface="Calibri" panose="020F0502020204030204" pitchFamily="34" charset="0"/>
            </a:endParaRPr>
          </a:p>
          <a:p>
            <a:pPr eaLnBrk="1" hangingPunct="1"/>
            <a:r>
              <a:rPr lang="en-IE" altLang="en-US" sz="2000" u="sng" dirty="0">
                <a:solidFill>
                  <a:srgbClr val="00B050"/>
                </a:solidFill>
                <a:latin typeface="Calibri" panose="020F0502020204030204" pitchFamily="34" charset="0"/>
              </a:rPr>
              <a:t>Misuse</a:t>
            </a:r>
            <a:r>
              <a:rPr lang="en-IE" altLang="en-US" sz="2000" dirty="0">
                <a:solidFill>
                  <a:srgbClr val="00B050"/>
                </a:solidFill>
                <a:latin typeface="Calibri" panose="020F0502020204030204" pitchFamily="34" charset="0"/>
              </a:rPr>
              <a:t> of information / </a:t>
            </a:r>
            <a:r>
              <a:rPr lang="en-IE" altLang="en-US" sz="2000" u="sng" dirty="0">
                <a:solidFill>
                  <a:srgbClr val="00B050"/>
                </a:solidFill>
                <a:latin typeface="Calibri" panose="020F0502020204030204" pitchFamily="34" charset="0"/>
              </a:rPr>
              <a:t>Secret Profits</a:t>
            </a:r>
          </a:p>
          <a:p>
            <a:pPr lvl="2" eaLnBrk="1" hangingPunct="1">
              <a:buFont typeface="Wingdings" panose="05000000000000000000" pitchFamily="2" charset="2"/>
              <a:buChar char="Ø"/>
            </a:pPr>
            <a:r>
              <a:rPr lang="en-IE" altLang="en-US" sz="2000" dirty="0">
                <a:solidFill>
                  <a:srgbClr val="0070C0"/>
                </a:solidFill>
                <a:latin typeface="Calibri" panose="020F0502020204030204" pitchFamily="34" charset="0"/>
              </a:rPr>
              <a:t>Entering contract where 3rd party would not contract with Co-Op held a “secret profit” </a:t>
            </a:r>
            <a:r>
              <a:rPr lang="en-IE" altLang="en-US" sz="2000" i="1" dirty="0">
                <a:solidFill>
                  <a:srgbClr val="0070C0"/>
                </a:solidFill>
                <a:latin typeface="Calibri" panose="020F0502020204030204" pitchFamily="34" charset="0"/>
              </a:rPr>
              <a:t>(Industrial Development Consultants Ltd v Cooley)</a:t>
            </a:r>
          </a:p>
          <a:p>
            <a:pPr eaLnBrk="1" hangingPunct="1"/>
            <a:endParaRPr lang="en-IE" altLang="en-US" sz="1800" dirty="0"/>
          </a:p>
          <a:p>
            <a:pPr marL="0" indent="0" eaLnBrk="1" hangingPunct="1">
              <a:buNone/>
            </a:pPr>
            <a:endParaRPr lang="en-IE" altLang="en-US" sz="1000" dirty="0"/>
          </a:p>
        </p:txBody>
      </p:sp>
    </p:spTree>
    <p:extLst>
      <p:ext uri="{BB962C8B-B14F-4D97-AF65-F5344CB8AC3E}">
        <p14:creationId xmlns:p14="http://schemas.microsoft.com/office/powerpoint/2010/main" val="40762639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3200" dirty="0">
                <a:latin typeface="Calibri" panose="020F0502020204030204" pitchFamily="34" charset="0"/>
              </a:rPr>
              <a:t>The Law – Other legislation </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26</a:t>
            </a:fld>
            <a:endParaRPr lang="en-IE"/>
          </a:p>
        </p:txBody>
      </p:sp>
      <p:sp>
        <p:nvSpPr>
          <p:cNvPr id="9221" name="Content Placeholder 1"/>
          <p:cNvSpPr txBox="1">
            <a:spLocks/>
          </p:cNvSpPr>
          <p:nvPr/>
        </p:nvSpPr>
        <p:spPr bwMode="auto">
          <a:xfrm>
            <a:off x="468313" y="1058763"/>
            <a:ext cx="7704137" cy="515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indent="0" eaLnBrk="1" hangingPunct="1">
              <a:buNone/>
            </a:pPr>
            <a:endParaRPr lang="en-IE" altLang="en-US" sz="1800" dirty="0"/>
          </a:p>
          <a:p>
            <a:pPr marL="0" indent="0" eaLnBrk="1" hangingPunct="1">
              <a:buNone/>
            </a:pPr>
            <a:r>
              <a:rPr lang="en-IE" altLang="en-US" sz="3200" dirty="0">
                <a:latin typeface="Calibri" panose="020F0502020204030204" pitchFamily="34" charset="0"/>
              </a:rPr>
              <a:t>Co-op is a business </a:t>
            </a:r>
          </a:p>
          <a:p>
            <a:pPr lvl="1" eaLnBrk="1" hangingPunct="1">
              <a:buFont typeface="Wingdings" panose="05000000000000000000" pitchFamily="2" charset="2"/>
              <a:buChar char="Ø"/>
            </a:pPr>
            <a:r>
              <a:rPr lang="en-IE" altLang="en-US" sz="1800" dirty="0">
                <a:latin typeface="Calibri" panose="020F0502020204030204" pitchFamily="34" charset="0"/>
              </a:rPr>
              <a:t>  </a:t>
            </a:r>
            <a:r>
              <a:rPr lang="en-IE" altLang="en-US" dirty="0">
                <a:solidFill>
                  <a:srgbClr val="0070C0"/>
                </a:solidFill>
                <a:latin typeface="Calibri" panose="020F0502020204030204" pitchFamily="34" charset="0"/>
              </a:rPr>
              <a:t>Regulation depends on its activities and sector </a:t>
            </a:r>
          </a:p>
          <a:p>
            <a:pPr lvl="2" eaLnBrk="1" hangingPunct="1">
              <a:buFont typeface="Wingdings" panose="05000000000000000000" pitchFamily="2" charset="2"/>
              <a:buChar char="Ø"/>
            </a:pPr>
            <a:r>
              <a:rPr lang="en-IE" altLang="en-US" sz="2000" dirty="0">
                <a:solidFill>
                  <a:srgbClr val="0070C0"/>
                </a:solidFill>
                <a:latin typeface="Calibri" panose="020F0502020204030204" pitchFamily="34" charset="0"/>
              </a:rPr>
              <a:t> Directors responsible for governance </a:t>
            </a:r>
          </a:p>
          <a:p>
            <a:pPr lvl="3" eaLnBrk="1" hangingPunct="1">
              <a:buFont typeface="Wingdings" panose="05000000000000000000" pitchFamily="2" charset="2"/>
              <a:buChar char="Ø"/>
            </a:pPr>
            <a:r>
              <a:rPr lang="en-IE" altLang="en-US" sz="2000" dirty="0">
                <a:solidFill>
                  <a:srgbClr val="0070C0"/>
                </a:solidFill>
                <a:latin typeface="Calibri" panose="020F0502020204030204" pitchFamily="34" charset="0"/>
              </a:rPr>
              <a:t>Must comply with regulations</a:t>
            </a:r>
          </a:p>
          <a:p>
            <a:pPr marL="0" indent="0" eaLnBrk="1" hangingPunct="1">
              <a:buNone/>
            </a:pPr>
            <a:endParaRPr lang="en-IE" altLang="en-US" sz="1800" dirty="0">
              <a:latin typeface="Calibri" panose="020F0502020204030204" pitchFamily="34" charset="0"/>
            </a:endParaRPr>
          </a:p>
          <a:p>
            <a:pPr marL="0" indent="0" eaLnBrk="1" hangingPunct="1">
              <a:buNone/>
            </a:pPr>
            <a:r>
              <a:rPr lang="en-IE" altLang="en-US" sz="3200" dirty="0">
                <a:latin typeface="Calibri" panose="020F0502020204030204" pitchFamily="34" charset="0"/>
              </a:rPr>
              <a:t>Sector specific legislation	</a:t>
            </a:r>
            <a:r>
              <a:rPr lang="en-IE" altLang="en-US" sz="1800" dirty="0">
                <a:latin typeface="Calibri" panose="020F0502020204030204" pitchFamily="34" charset="0"/>
              </a:rPr>
              <a:t>	</a:t>
            </a:r>
          </a:p>
          <a:p>
            <a:pPr lvl="2" eaLnBrk="1" hangingPunct="1">
              <a:buFont typeface="Wingdings" panose="05000000000000000000" pitchFamily="2" charset="2"/>
              <a:buChar char="Ø"/>
            </a:pPr>
            <a:r>
              <a:rPr lang="en-IE" altLang="en-US" sz="2400" dirty="0">
                <a:latin typeface="Calibri" panose="020F0502020204030204" pitchFamily="34" charset="0"/>
              </a:rPr>
              <a:t>  </a:t>
            </a:r>
            <a:r>
              <a:rPr lang="en-IE" altLang="en-US" sz="2400" dirty="0">
                <a:solidFill>
                  <a:srgbClr val="00B050"/>
                </a:solidFill>
                <a:latin typeface="Calibri" panose="020F0502020204030204" pitchFamily="34" charset="0"/>
              </a:rPr>
              <a:t>Regulation depends on its activities and sector </a:t>
            </a:r>
          </a:p>
          <a:p>
            <a:pPr lvl="5" eaLnBrk="1" hangingPunct="1">
              <a:buFont typeface="Wingdings" panose="05000000000000000000" pitchFamily="2" charset="2"/>
              <a:buChar char="§"/>
            </a:pPr>
            <a:r>
              <a:rPr lang="en-IE" altLang="en-US" sz="2000" dirty="0">
                <a:solidFill>
                  <a:srgbClr val="0070C0"/>
                </a:solidFill>
                <a:latin typeface="Calibri" panose="020F0502020204030204" pitchFamily="34" charset="0"/>
              </a:rPr>
              <a:t>Employment law</a:t>
            </a:r>
          </a:p>
          <a:p>
            <a:pPr lvl="5" eaLnBrk="1" hangingPunct="1">
              <a:buFont typeface="Wingdings" panose="05000000000000000000" pitchFamily="2" charset="2"/>
              <a:buChar char="§"/>
            </a:pPr>
            <a:r>
              <a:rPr lang="en-IE" altLang="en-US" sz="2000" dirty="0">
                <a:solidFill>
                  <a:srgbClr val="0070C0"/>
                </a:solidFill>
                <a:latin typeface="Calibri" panose="020F0502020204030204" pitchFamily="34" charset="0"/>
              </a:rPr>
              <a:t>Tax Law</a:t>
            </a:r>
          </a:p>
          <a:p>
            <a:pPr lvl="5" eaLnBrk="1" hangingPunct="1">
              <a:buFont typeface="Wingdings" panose="05000000000000000000" pitchFamily="2" charset="2"/>
              <a:buChar char="§"/>
            </a:pPr>
            <a:r>
              <a:rPr lang="en-IE" altLang="en-US" sz="2000" dirty="0">
                <a:solidFill>
                  <a:srgbClr val="0070C0"/>
                </a:solidFill>
                <a:latin typeface="Calibri" panose="020F0502020204030204" pitchFamily="34" charset="0"/>
              </a:rPr>
              <a:t>Health and Safety</a:t>
            </a:r>
          </a:p>
          <a:p>
            <a:pPr marL="1782763" lvl="5" indent="0" eaLnBrk="1" hangingPunct="1">
              <a:buNone/>
            </a:pPr>
            <a:endParaRPr lang="en-IE" altLang="en-US" sz="1600" dirty="0"/>
          </a:p>
          <a:p>
            <a:pPr marL="0" indent="0" eaLnBrk="1" hangingPunct="1">
              <a:buNone/>
            </a:pPr>
            <a:endParaRPr lang="en-IE" altLang="en-US" sz="1000" dirty="0"/>
          </a:p>
        </p:txBody>
      </p:sp>
    </p:spTree>
    <p:extLst>
      <p:ext uri="{BB962C8B-B14F-4D97-AF65-F5344CB8AC3E}">
        <p14:creationId xmlns:p14="http://schemas.microsoft.com/office/powerpoint/2010/main" val="4002766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50106"/>
          </a:xfrm>
        </p:spPr>
        <p:txBody>
          <a:bodyPr/>
          <a:lstStyle/>
          <a:p>
            <a:pPr eaLnBrk="1" fontAlgn="auto" hangingPunct="1">
              <a:spcAft>
                <a:spcPts val="0"/>
              </a:spcAft>
              <a:defRPr/>
            </a:pPr>
            <a:r>
              <a:rPr lang="en-IE" sz="3200" dirty="0">
                <a:latin typeface="Calibri" panose="020F0502020204030204" pitchFamily="34" charset="0"/>
              </a:rPr>
              <a:t>Legal horizon</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1600" b="1" i="0" u="none" strike="noStrike" kern="1200" cap="none" spc="0" normalizeH="0" baseline="0" noProof="0" dirty="0">
                <a:ln>
                  <a:noFill/>
                </a:ln>
                <a:solidFill>
                  <a:srgbClr val="DEF5FA"/>
                </a:solidFill>
                <a:effectLst/>
                <a:uLnTx/>
                <a:uFillTx/>
                <a:latin typeface="Century Gothic" pitchFamily="34" charset="0"/>
                <a:ea typeface="+mn-ea"/>
                <a:cs typeface="+mn-cs"/>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fld id="{DB424F99-4BEC-4144-8A24-B1FBD4DAA7BE}" type="slidenum">
              <a:rPr kumimoji="0" lang="en-IE" sz="1800" b="0" i="0" u="none" strike="noStrike" kern="1200" cap="none" spc="0" normalizeH="0" baseline="0" noProof="0" smtClean="0">
                <a:ln>
                  <a:noFill/>
                </a:ln>
                <a:solidFill>
                  <a:srgbClr val="FFFFFF"/>
                </a:solidFill>
                <a:effectLst/>
                <a:uLnTx/>
                <a:uFillTx/>
                <a:latin typeface="Franklin Gothic Medium"/>
                <a:ea typeface="+mn-ea"/>
                <a:cs typeface="+mn-cs"/>
              </a:rPr>
              <a:pPr marL="0" marR="0" lvl="0" indent="0" algn="ctr" defTabSz="914400" rtl="0" eaLnBrk="1" fontAlgn="base" latinLnBrk="0" hangingPunct="1">
                <a:lnSpc>
                  <a:spcPct val="100000"/>
                </a:lnSpc>
                <a:spcBef>
                  <a:spcPct val="0"/>
                </a:spcBef>
                <a:spcAft>
                  <a:spcPct val="0"/>
                </a:spcAft>
                <a:buClrTx/>
                <a:buSzTx/>
                <a:buFontTx/>
                <a:buNone/>
                <a:tabLst/>
                <a:defRPr/>
              </a:pPr>
              <a:t>27</a:t>
            </a:fld>
            <a:endParaRPr kumimoji="0" lang="en-IE" sz="1800" b="0" i="0" u="none" strike="noStrike" kern="1200" cap="none" spc="0" normalizeH="0" baseline="0" noProof="0">
              <a:ln>
                <a:noFill/>
              </a:ln>
              <a:solidFill>
                <a:srgbClr val="FFFFFF"/>
              </a:solidFill>
              <a:effectLst/>
              <a:uLnTx/>
              <a:uFillTx/>
              <a:latin typeface="Franklin Gothic Medium"/>
              <a:ea typeface="+mn-ea"/>
              <a:cs typeface="+mn-cs"/>
            </a:endParaRPr>
          </a:p>
        </p:txBody>
      </p:sp>
      <p:sp>
        <p:nvSpPr>
          <p:cNvPr id="9221" name="Content Placeholder 1"/>
          <p:cNvSpPr txBox="1">
            <a:spLocks/>
          </p:cNvSpPr>
          <p:nvPr/>
        </p:nvSpPr>
        <p:spPr bwMode="auto">
          <a:xfrm>
            <a:off x="468313" y="1124744"/>
            <a:ext cx="7704137" cy="5616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marR="0" lvl="0" indent="0" algn="just"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2400" b="1" i="0" u="none" strike="noStrike" kern="1200" cap="none" spc="0" normalizeH="0" baseline="0" noProof="0" dirty="0">
              <a:ln>
                <a:noFill/>
              </a:ln>
              <a:solidFill>
                <a:srgbClr val="92D050">
                  <a:lumMod val="50000"/>
                </a:srgbClr>
              </a:solidFill>
              <a:effectLst/>
              <a:uLnTx/>
              <a:uFillTx/>
              <a:latin typeface="Calibri" panose="020F0502020204030204" pitchFamily="34" charset="0"/>
              <a:ea typeface="+mn-ea"/>
              <a:cs typeface="Arial" charset="0"/>
            </a:endParaRPr>
          </a:p>
          <a:p>
            <a:pPr marL="0" marR="0" lvl="0" indent="0" algn="just"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2400" b="1" i="0" u="none" strike="noStrike" kern="1200" cap="none" spc="0" normalizeH="0" baseline="0" noProof="0" dirty="0">
              <a:ln>
                <a:noFill/>
              </a:ln>
              <a:solidFill>
                <a:srgbClr val="92D050">
                  <a:lumMod val="50000"/>
                </a:srgbClr>
              </a:solidFill>
              <a:effectLst/>
              <a:uLnTx/>
              <a:uFillTx/>
              <a:latin typeface="Calibri" panose="020F0502020204030204" pitchFamily="34" charset="0"/>
              <a:ea typeface="+mn-ea"/>
              <a:cs typeface="Arial" charset="0"/>
            </a:endParaRPr>
          </a:p>
          <a:p>
            <a:pPr marL="0" marR="0" lvl="0" indent="0" algn="just"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2400" b="1" i="0" u="none" strike="noStrike" kern="1200" cap="none" spc="0" normalizeH="0" baseline="0" noProof="0" dirty="0">
              <a:ln>
                <a:noFill/>
              </a:ln>
              <a:solidFill>
                <a:srgbClr val="92D050">
                  <a:lumMod val="50000"/>
                </a:srgbClr>
              </a:solidFill>
              <a:effectLst/>
              <a:uLnTx/>
              <a:uFillTx/>
              <a:latin typeface="Calibri" panose="020F0502020204030204" pitchFamily="34" charset="0"/>
              <a:ea typeface="+mn-ea"/>
              <a:cs typeface="Arial" charset="0"/>
            </a:endParaRPr>
          </a:p>
          <a:p>
            <a:pPr marL="0" marR="0" lvl="0" indent="0" algn="just" defTabSz="914400" rtl="0" eaLnBrk="1" fontAlgn="base" latinLnBrk="0" hangingPunct="1">
              <a:lnSpc>
                <a:spcPct val="100000"/>
              </a:lnSpc>
              <a:spcBef>
                <a:spcPct val="20000"/>
              </a:spcBef>
              <a:spcAft>
                <a:spcPct val="0"/>
              </a:spcAft>
              <a:buClr>
                <a:srgbClr val="92D050"/>
              </a:buClr>
              <a:buSzTx/>
              <a:buFont typeface="Arial" charset="0"/>
              <a:buNone/>
              <a:tabLst/>
              <a:defRPr/>
            </a:pPr>
            <a:r>
              <a:rPr kumimoji="0" lang="en-IE" altLang="en-US" sz="2400" b="1" i="0" u="none" strike="noStrike" kern="1200" cap="none" spc="0" normalizeH="0" baseline="0" noProof="0" dirty="0">
                <a:ln>
                  <a:noFill/>
                </a:ln>
                <a:solidFill>
                  <a:srgbClr val="00B050"/>
                </a:solidFill>
                <a:effectLst/>
                <a:uLnTx/>
                <a:uFillTx/>
                <a:latin typeface="Calibri" panose="020F0502020204030204" pitchFamily="34" charset="0"/>
              </a:rPr>
              <a:t>Wider legal environment</a:t>
            </a:r>
            <a:endParaRPr kumimoji="0" lang="en-IE" altLang="en-US" sz="2400" b="0" i="0" u="none" strike="noStrike" kern="1200" cap="none" spc="0" normalizeH="0" baseline="0" noProof="0" dirty="0">
              <a:ln>
                <a:noFill/>
              </a:ln>
              <a:solidFill>
                <a:srgbClr val="00B050"/>
              </a:solidFill>
              <a:effectLst/>
              <a:uLnTx/>
              <a:uFillTx/>
              <a:latin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srgbClr val="0070C0"/>
                </a:solidFill>
                <a:effectLst/>
                <a:uLnTx/>
                <a:uFillTx/>
                <a:latin typeface="Calibri" panose="020F0502020204030204" pitchFamily="34" charset="0"/>
              </a:rPr>
              <a:t>Taxation: Co-op Bonus Shares.</a:t>
            </a:r>
          </a:p>
          <a:p>
            <a:pPr lvl="0" algn="just" eaLnBrk="1" hangingPunct="1">
              <a:buClr>
                <a:srgbClr val="92D050"/>
              </a:buClr>
              <a:defRPr/>
            </a:pPr>
            <a:r>
              <a:rPr kumimoji="0" lang="en-IE" altLang="en-US" sz="2400" b="0" i="0" u="none" strike="noStrike" kern="1200" cap="none" spc="0" normalizeH="0" baseline="0" noProof="0" dirty="0">
                <a:ln>
                  <a:noFill/>
                </a:ln>
                <a:solidFill>
                  <a:srgbClr val="0070C0"/>
                </a:solidFill>
                <a:effectLst/>
                <a:uLnTx/>
                <a:uFillTx/>
                <a:latin typeface="Calibri" panose="020F0502020204030204" pitchFamily="34" charset="0"/>
              </a:rPr>
              <a:t>Anti-money Laundering Directive</a:t>
            </a:r>
            <a:r>
              <a:rPr lang="en-IE" altLang="en-US" sz="2400" dirty="0">
                <a:solidFill>
                  <a:srgbClr val="0070C0"/>
                </a:solidFill>
                <a:latin typeface="Calibri" panose="020F0502020204030204" pitchFamily="34" charset="0"/>
              </a:rPr>
              <a:t>: Shareholdings.</a:t>
            </a:r>
          </a:p>
          <a:p>
            <a:pPr lvl="0" algn="just" eaLnBrk="1" hangingPunct="1">
              <a:buClr>
                <a:srgbClr val="92D050"/>
              </a:buClr>
              <a:defRPr/>
            </a:pPr>
            <a:r>
              <a:rPr lang="en-IE" altLang="en-US" sz="2400" dirty="0">
                <a:solidFill>
                  <a:srgbClr val="0070C0"/>
                </a:solidFill>
                <a:latin typeface="Calibri" panose="020F0502020204030204" pitchFamily="34" charset="0"/>
              </a:rPr>
              <a:t>General Data Protection Regulation: personal and sensitive data. </a:t>
            </a:r>
            <a:endParaRPr kumimoji="0" lang="en-IE" altLang="en-US" sz="2400" b="0" i="0" u="none" strike="noStrike" kern="1200" cap="none" spc="0" normalizeH="0" baseline="0" noProof="0" dirty="0">
              <a:ln>
                <a:noFill/>
              </a:ln>
              <a:solidFill>
                <a:srgbClr val="0070C0"/>
              </a:solidFill>
              <a:effectLst/>
              <a:uLnTx/>
              <a:uFillTx/>
              <a:latin typeface="Calibri" panose="020F0502020204030204" pitchFamily="34" charset="0"/>
            </a:endParaRPr>
          </a:p>
          <a:p>
            <a:pPr marL="0" marR="0" lvl="0" indent="0" algn="just" defTabSz="914400" rtl="0" eaLnBrk="1" fontAlgn="base" latinLnBrk="0" hangingPunct="1">
              <a:lnSpc>
                <a:spcPct val="100000"/>
              </a:lnSpc>
              <a:spcBef>
                <a:spcPct val="20000"/>
              </a:spcBef>
              <a:spcAft>
                <a:spcPct val="0"/>
              </a:spcAft>
              <a:buClr>
                <a:srgbClr val="92D050"/>
              </a:buClr>
              <a:buSzTx/>
              <a:buNone/>
              <a:tabLst/>
              <a:defRPr/>
            </a:pPr>
            <a:endPar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ndParaRP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rPr>
              <a:t>Application to Co-ops. </a:t>
            </a:r>
            <a:r>
              <a:rPr kumimoji="0" lang="en-IE" altLang="en-US" sz="2400" b="0" i="0" u="sng" strike="noStrike" kern="1200" cap="none" spc="0" normalizeH="0" baseline="0" noProof="0" dirty="0">
                <a:ln>
                  <a:noFill/>
                </a:ln>
                <a:solidFill>
                  <a:prstClr val="black"/>
                </a:solidFill>
                <a:effectLst/>
                <a:uLnTx/>
                <a:uFillTx/>
                <a:latin typeface="Calibri" panose="020F0502020204030204" pitchFamily="34" charset="0"/>
              </a:rPr>
              <a:t>ICOS working with Co-op Boards and Secretaries</a:t>
            </a:r>
            <a:r>
              <a:rPr kumimoji="0" lang="en-IE" altLang="en-US" sz="1800" b="0" i="0" u="sng" strike="noStrike" kern="1200" cap="none" spc="0" normalizeH="0" baseline="0" noProof="0" dirty="0">
                <a:ln>
                  <a:noFill/>
                </a:ln>
                <a:solidFill>
                  <a:prstClr val="black"/>
                </a:solidFill>
                <a:effectLst/>
                <a:uLnTx/>
                <a:uFillTx/>
                <a:latin typeface="Calibri" panose="020F0502020204030204" pitchFamily="34" charset="0"/>
              </a:rPr>
              <a:t>.</a:t>
            </a:r>
          </a:p>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18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a:p>
            <a:pPr marL="0" marR="0" lvl="0" indent="0" algn="l"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1000" b="0" i="0" u="none" strike="noStrike" kern="1200" cap="none" spc="0" normalizeH="0" baseline="0" noProof="0" dirty="0">
              <a:ln>
                <a:noFill/>
              </a:ln>
              <a:solidFill>
                <a:prstClr val="black"/>
              </a:solidFill>
              <a:effectLst/>
              <a:uLnTx/>
              <a:uFillTx/>
              <a:latin typeface="Franklin Gothic Medium" pitchFamily="34" charset="0"/>
              <a:ea typeface="+mn-ea"/>
              <a:cs typeface="Arial" charset="0"/>
            </a:endParaRPr>
          </a:p>
        </p:txBody>
      </p:sp>
      <p:pic>
        <p:nvPicPr>
          <p:cNvPr id="4" name="Picture 3">
            <a:extLst>
              <a:ext uri="{FF2B5EF4-FFF2-40B4-BE49-F238E27FC236}">
                <a16:creationId xmlns="" xmlns:a16="http://schemas.microsoft.com/office/drawing/2014/main" id="{896B11A7-6BC3-4C85-9D12-53952E8EAB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2922" y="260351"/>
            <a:ext cx="3369528" cy="2304554"/>
          </a:xfrm>
          <a:prstGeom prst="rect">
            <a:avLst/>
          </a:prstGeom>
        </p:spPr>
      </p:pic>
    </p:spTree>
    <p:extLst>
      <p:ext uri="{BB962C8B-B14F-4D97-AF65-F5344CB8AC3E}">
        <p14:creationId xmlns:p14="http://schemas.microsoft.com/office/powerpoint/2010/main" val="2136796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3200" dirty="0">
                <a:latin typeface="Calibri" panose="020F0502020204030204" pitchFamily="34" charset="0"/>
              </a:rPr>
              <a:t>Good </a:t>
            </a:r>
            <a:r>
              <a:rPr lang="en-IE" sz="3200" dirty="0" smtClean="0">
                <a:latin typeface="Calibri" panose="020F0502020204030204" pitchFamily="34" charset="0"/>
              </a:rPr>
              <a:t>Practise</a:t>
            </a:r>
            <a:endParaRPr lang="en-IE" sz="3200" dirty="0">
              <a:latin typeface="Calibri" panose="020F0502020204030204" pitchFamily="34" charset="0"/>
            </a:endParaRP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28</a:t>
            </a:fld>
            <a:endParaRPr lang="en-IE"/>
          </a:p>
        </p:txBody>
      </p:sp>
      <p:sp>
        <p:nvSpPr>
          <p:cNvPr id="9221" name="Content Placeholder 1"/>
          <p:cNvSpPr txBox="1">
            <a:spLocks/>
          </p:cNvSpPr>
          <p:nvPr/>
        </p:nvSpPr>
        <p:spPr bwMode="auto">
          <a:xfrm>
            <a:off x="468313" y="1412776"/>
            <a:ext cx="7704137"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2800">
                <a:latin typeface="Calibri" panose="020F0502020204030204" pitchFamily="34" charset="0"/>
              </a:rPr>
              <a:t>For </a:t>
            </a:r>
            <a:r>
              <a:rPr lang="en-IE" altLang="en-US" sz="2800" smtClean="0">
                <a:latin typeface="Calibri" panose="020F0502020204030204" pitchFamily="34" charset="0"/>
              </a:rPr>
              <a:t>a co-operative </a:t>
            </a:r>
            <a:r>
              <a:rPr lang="en-IE" altLang="en-US" sz="2800" dirty="0" smtClean="0">
                <a:latin typeface="Calibri" panose="020F0502020204030204" pitchFamily="34" charset="0"/>
              </a:rPr>
              <a:t>board </a:t>
            </a:r>
            <a:r>
              <a:rPr lang="en-IE" altLang="en-US" sz="2800" dirty="0">
                <a:latin typeface="Calibri" panose="020F0502020204030204" pitchFamily="34" charset="0"/>
              </a:rPr>
              <a:t>it’s good practise to:</a:t>
            </a:r>
          </a:p>
          <a:p>
            <a:pPr marL="0" indent="0" eaLnBrk="1" hangingPunct="1">
              <a:buNone/>
            </a:pPr>
            <a:endParaRPr lang="en-IE" altLang="en-US" sz="800" dirty="0">
              <a:latin typeface="Calibri" panose="020F0502020204030204" pitchFamily="34" charset="0"/>
            </a:endParaRPr>
          </a:p>
          <a:p>
            <a:pPr lvl="1" eaLnBrk="1" hangingPunct="1">
              <a:buFont typeface="Wingdings" panose="05000000000000000000" pitchFamily="2" charset="2"/>
              <a:buChar char="Ø"/>
            </a:pPr>
            <a:r>
              <a:rPr lang="en-IE" altLang="en-US" sz="2400" dirty="0">
                <a:latin typeface="Calibri" panose="020F0502020204030204" pitchFamily="34" charset="0"/>
              </a:rPr>
              <a:t>	  </a:t>
            </a:r>
            <a:r>
              <a:rPr lang="en-IE" altLang="en-US" sz="2400" dirty="0">
                <a:solidFill>
                  <a:srgbClr val="0070C0"/>
                </a:solidFill>
                <a:latin typeface="Calibri" panose="020F0502020204030204" pitchFamily="34" charset="0"/>
              </a:rPr>
              <a:t>Recall - collective needs and purpose</a:t>
            </a:r>
          </a:p>
          <a:p>
            <a:pPr lvl="3" eaLnBrk="1" hangingPunct="1">
              <a:buFont typeface="Wingdings" panose="05000000000000000000" pitchFamily="2" charset="2"/>
              <a:buChar char="§"/>
            </a:pPr>
            <a:r>
              <a:rPr lang="en-IE" altLang="en-US" sz="2000" dirty="0">
                <a:solidFill>
                  <a:srgbClr val="0070C0"/>
                </a:solidFill>
                <a:latin typeface="Calibri" panose="020F0502020204030204" pitchFamily="34" charset="0"/>
              </a:rPr>
              <a:t> 	</a:t>
            </a:r>
            <a:r>
              <a:rPr lang="en-IE" altLang="en-US" sz="2000" dirty="0">
                <a:solidFill>
                  <a:srgbClr val="00B050"/>
                </a:solidFill>
                <a:latin typeface="Calibri" panose="020F0502020204030204" pitchFamily="34" charset="0"/>
              </a:rPr>
              <a:t>Route to market</a:t>
            </a:r>
          </a:p>
          <a:p>
            <a:pPr lvl="3" eaLnBrk="1" hangingPunct="1">
              <a:buFont typeface="Wingdings" panose="05000000000000000000" pitchFamily="2" charset="2"/>
              <a:buChar char="§"/>
            </a:pPr>
            <a:r>
              <a:rPr lang="en-IE" altLang="en-US" sz="2000" dirty="0">
                <a:solidFill>
                  <a:srgbClr val="00B050"/>
                </a:solidFill>
                <a:latin typeface="Calibri" panose="020F0502020204030204" pitchFamily="34" charset="0"/>
              </a:rPr>
              <a:t> 	Member control and interests</a:t>
            </a:r>
          </a:p>
          <a:p>
            <a:pPr marL="1050925" lvl="3" indent="0" eaLnBrk="1" hangingPunct="1">
              <a:buNone/>
            </a:pPr>
            <a:endParaRPr lang="en-IE" altLang="en-US" sz="800" dirty="0">
              <a:solidFill>
                <a:srgbClr val="00B050"/>
              </a:solidFill>
              <a:latin typeface="Calibri" panose="020F0502020204030204" pitchFamily="34" charset="0"/>
            </a:endParaRPr>
          </a:p>
          <a:p>
            <a:pPr lvl="1" eaLnBrk="1" hangingPunct="1">
              <a:buFont typeface="Wingdings" panose="05000000000000000000" pitchFamily="2" charset="2"/>
              <a:buChar char="Ø"/>
            </a:pPr>
            <a:r>
              <a:rPr lang="en-IE" altLang="en-US" dirty="0">
                <a:solidFill>
                  <a:srgbClr val="0070C0"/>
                </a:solidFill>
                <a:latin typeface="Calibri" panose="020F0502020204030204" pitchFamily="34" charset="0"/>
              </a:rPr>
              <a:t>     </a:t>
            </a:r>
            <a:r>
              <a:rPr lang="en-IE" altLang="en-US" sz="2400" dirty="0">
                <a:solidFill>
                  <a:srgbClr val="0070C0"/>
                </a:solidFill>
                <a:latin typeface="Calibri" panose="020F0502020204030204" pitchFamily="34" charset="0"/>
              </a:rPr>
              <a:t>Remember - responsibilities and requirements</a:t>
            </a:r>
          </a:p>
          <a:p>
            <a:pPr lvl="3" eaLnBrk="1" hangingPunct="1">
              <a:buFont typeface="Wingdings" panose="05000000000000000000" pitchFamily="2" charset="2"/>
              <a:buChar char="§"/>
            </a:pPr>
            <a:r>
              <a:rPr lang="en-IE" altLang="en-US" sz="2000" dirty="0">
                <a:solidFill>
                  <a:srgbClr val="0070C0"/>
                </a:solidFill>
                <a:latin typeface="Calibri" panose="020F0502020204030204" pitchFamily="34" charset="0"/>
              </a:rPr>
              <a:t> 	</a:t>
            </a:r>
            <a:r>
              <a:rPr lang="en-IE" altLang="en-US" sz="2000" dirty="0">
                <a:solidFill>
                  <a:srgbClr val="00B050"/>
                </a:solidFill>
                <a:latin typeface="Calibri" panose="020F0502020204030204" pitchFamily="34" charset="0"/>
              </a:rPr>
              <a:t>Two sides to a contract</a:t>
            </a:r>
          </a:p>
          <a:p>
            <a:pPr lvl="3" eaLnBrk="1" hangingPunct="1">
              <a:buFont typeface="Wingdings" panose="05000000000000000000" pitchFamily="2" charset="2"/>
              <a:buChar char="§"/>
            </a:pPr>
            <a:r>
              <a:rPr lang="en-IE" altLang="en-US" sz="2000" dirty="0">
                <a:solidFill>
                  <a:srgbClr val="00B050"/>
                </a:solidFill>
                <a:latin typeface="Calibri" panose="020F0502020204030204" pitchFamily="34" charset="0"/>
              </a:rPr>
              <a:t> 	laws of the land</a:t>
            </a:r>
          </a:p>
          <a:p>
            <a:pPr marL="1050925" lvl="3" indent="0" eaLnBrk="1" hangingPunct="1">
              <a:buNone/>
            </a:pPr>
            <a:endParaRPr lang="en-IE" altLang="en-US" sz="800" dirty="0">
              <a:solidFill>
                <a:srgbClr val="00B050"/>
              </a:solidFill>
              <a:latin typeface="Calibri" panose="020F0502020204030204" pitchFamily="34" charset="0"/>
            </a:endParaRPr>
          </a:p>
          <a:p>
            <a:pPr lvl="1" eaLnBrk="1" hangingPunct="1">
              <a:buFont typeface="Wingdings" panose="05000000000000000000" pitchFamily="2" charset="2"/>
              <a:buChar char="Ø"/>
            </a:pPr>
            <a:r>
              <a:rPr lang="en-IE" altLang="en-US" sz="2400" dirty="0">
                <a:solidFill>
                  <a:srgbClr val="0070C0"/>
                </a:solidFill>
                <a:latin typeface="Calibri" panose="020F0502020204030204" pitchFamily="34" charset="0"/>
              </a:rPr>
              <a:t>     Refresh - yourself on the legal structure</a:t>
            </a:r>
          </a:p>
          <a:p>
            <a:pPr lvl="3" eaLnBrk="1" hangingPunct="1">
              <a:buFont typeface="Wingdings" panose="05000000000000000000" pitchFamily="2" charset="2"/>
              <a:buChar char="§"/>
            </a:pPr>
            <a:r>
              <a:rPr lang="en-IE" altLang="en-US" sz="2000" dirty="0">
                <a:solidFill>
                  <a:srgbClr val="00B050"/>
                </a:solidFill>
                <a:latin typeface="Calibri" panose="020F0502020204030204" pitchFamily="34" charset="0"/>
              </a:rPr>
              <a:t>         Members, Regional Committee, Board and      </a:t>
            </a:r>
          </a:p>
          <a:p>
            <a:pPr marL="1050925" lvl="3" indent="0" eaLnBrk="1" hangingPunct="1">
              <a:buNone/>
            </a:pPr>
            <a:r>
              <a:rPr lang="en-IE" altLang="en-US" sz="2000" dirty="0">
                <a:solidFill>
                  <a:srgbClr val="00B050"/>
                </a:solidFill>
                <a:latin typeface="Calibri" panose="020F0502020204030204" pitchFamily="34" charset="0"/>
              </a:rPr>
              <a:t>             Management</a:t>
            </a:r>
          </a:p>
          <a:p>
            <a:pPr lvl="3" eaLnBrk="1" hangingPunct="1">
              <a:buFont typeface="Wingdings" panose="05000000000000000000" pitchFamily="2" charset="2"/>
              <a:buChar char="§"/>
            </a:pPr>
            <a:r>
              <a:rPr lang="en-IE" altLang="en-US" sz="2000" dirty="0">
                <a:solidFill>
                  <a:srgbClr val="00B050"/>
                </a:solidFill>
                <a:latin typeface="Calibri" panose="020F0502020204030204" pitchFamily="34" charset="0"/>
              </a:rPr>
              <a:t>         </a:t>
            </a:r>
            <a:r>
              <a:rPr lang="en-IE" altLang="en-US" sz="2000" i="1" dirty="0">
                <a:solidFill>
                  <a:srgbClr val="00B050"/>
                </a:solidFill>
                <a:latin typeface="Calibri" panose="020F0502020204030204" pitchFamily="34" charset="0"/>
              </a:rPr>
              <a:t>Who does what and when?</a:t>
            </a:r>
          </a:p>
          <a:p>
            <a:pPr marL="1050925" lvl="3" indent="0" eaLnBrk="1" hangingPunct="1">
              <a:buNone/>
            </a:pPr>
            <a:endParaRPr lang="en-IE" altLang="en-US" sz="800" dirty="0">
              <a:solidFill>
                <a:srgbClr val="00B050"/>
              </a:solidFill>
            </a:endParaRPr>
          </a:p>
          <a:p>
            <a:pPr marL="411163" lvl="1" indent="0" eaLnBrk="1" hangingPunct="1">
              <a:buNone/>
            </a:pPr>
            <a:endParaRPr lang="en-IE" altLang="en-US" sz="1800" dirty="0"/>
          </a:p>
        </p:txBody>
      </p:sp>
    </p:spTree>
    <p:extLst>
      <p:ext uri="{BB962C8B-B14F-4D97-AF65-F5344CB8AC3E}">
        <p14:creationId xmlns:p14="http://schemas.microsoft.com/office/powerpoint/2010/main" val="408089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4000" dirty="0">
                <a:latin typeface="Calibri" panose="020F0502020204030204" pitchFamily="34" charset="0"/>
              </a:rPr>
              <a:t>Final Thoughts</a:t>
            </a: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29</a:t>
            </a:fld>
            <a:endParaRPr lang="en-IE"/>
          </a:p>
        </p:txBody>
      </p:sp>
      <p:sp>
        <p:nvSpPr>
          <p:cNvPr id="9221" name="Content Placeholder 1"/>
          <p:cNvSpPr txBox="1">
            <a:spLocks/>
          </p:cNvSpPr>
          <p:nvPr/>
        </p:nvSpPr>
        <p:spPr bwMode="auto">
          <a:xfrm>
            <a:off x="468314" y="1341438"/>
            <a:ext cx="734404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r>
              <a:rPr lang="en-IE" altLang="en-US" sz="1800" dirty="0">
                <a:solidFill>
                  <a:srgbClr val="00B050"/>
                </a:solidFill>
                <a:latin typeface="Rod" panose="02030509050101010101" pitchFamily="49" charset="-79"/>
                <a:cs typeface="Rod" panose="02030509050101010101" pitchFamily="49" charset="-79"/>
              </a:rPr>
              <a:t>Rule of Thumb</a:t>
            </a:r>
            <a:r>
              <a:rPr lang="en-IE" altLang="en-US" sz="1800" i="1" dirty="0">
                <a:solidFill>
                  <a:srgbClr val="00B050"/>
                </a:solidFill>
                <a:latin typeface="Rod" panose="02030509050101010101" pitchFamily="49" charset="-79"/>
                <a:cs typeface="Rod" panose="02030509050101010101" pitchFamily="49" charset="-79"/>
              </a:rPr>
              <a:t> #1</a:t>
            </a:r>
          </a:p>
          <a:p>
            <a:pPr marL="776288" lvl="2" indent="0" eaLnBrk="1" hangingPunct="1">
              <a:buNone/>
            </a:pPr>
            <a:r>
              <a:rPr lang="en-IE" altLang="en-US" sz="2000" b="1" i="1" dirty="0">
                <a:solidFill>
                  <a:schemeClr val="tx2"/>
                </a:solidFill>
                <a:latin typeface="Rod" panose="02030509050101010101" pitchFamily="49" charset="-79"/>
                <a:cs typeface="Rod" panose="02030509050101010101" pitchFamily="49" charset="-79"/>
              </a:rPr>
              <a:t>Directors Responsible </a:t>
            </a:r>
            <a:r>
              <a:rPr lang="en-IE" altLang="en-US" sz="2000" b="1" i="1" u="sng" dirty="0">
                <a:solidFill>
                  <a:schemeClr val="tx2"/>
                </a:solidFill>
                <a:latin typeface="Rod" panose="02030509050101010101" pitchFamily="49" charset="-79"/>
                <a:cs typeface="Rod" panose="02030509050101010101" pitchFamily="49" charset="-79"/>
              </a:rPr>
              <a:t>FOR the Co-operative</a:t>
            </a:r>
            <a:r>
              <a:rPr lang="en-IE" altLang="en-US" sz="2000" b="1" i="1" dirty="0">
                <a:solidFill>
                  <a:schemeClr val="tx2"/>
                </a:solidFill>
                <a:latin typeface="Rod" panose="02030509050101010101" pitchFamily="49" charset="-79"/>
                <a:cs typeface="Rod" panose="02030509050101010101" pitchFamily="49" charset="-79"/>
              </a:rPr>
              <a:t> &amp;  Answerable </a:t>
            </a:r>
            <a:r>
              <a:rPr lang="en-IE" altLang="en-US" sz="2000" b="1" i="1" u="sng" dirty="0">
                <a:solidFill>
                  <a:schemeClr val="tx2"/>
                </a:solidFill>
                <a:latin typeface="Rod" panose="02030509050101010101" pitchFamily="49" charset="-79"/>
                <a:cs typeface="Rod" panose="02030509050101010101" pitchFamily="49" charset="-79"/>
              </a:rPr>
              <a:t>TO the Members</a:t>
            </a:r>
            <a:r>
              <a:rPr lang="en-IE" altLang="en-US" sz="2000" b="1" i="1" dirty="0">
                <a:solidFill>
                  <a:schemeClr val="tx2"/>
                </a:solidFill>
                <a:latin typeface="Rod" panose="02030509050101010101" pitchFamily="49" charset="-79"/>
                <a:cs typeface="Rod" panose="02030509050101010101" pitchFamily="49" charset="-79"/>
              </a:rPr>
              <a:t>. </a:t>
            </a:r>
          </a:p>
          <a:p>
            <a:pPr eaLnBrk="1" hangingPunct="1"/>
            <a:endParaRPr lang="en-IE" altLang="en-US" sz="1800" b="1" dirty="0">
              <a:latin typeface="Rod" panose="02030509050101010101" pitchFamily="49" charset="-79"/>
              <a:cs typeface="Rod" panose="02030509050101010101" pitchFamily="49" charset="-79"/>
            </a:endParaRPr>
          </a:p>
          <a:p>
            <a:pPr eaLnBrk="1" hangingPunct="1"/>
            <a:r>
              <a:rPr lang="en-IE" altLang="en-US" sz="1800" dirty="0">
                <a:solidFill>
                  <a:srgbClr val="00B050"/>
                </a:solidFill>
                <a:latin typeface="Rod" panose="02030509050101010101" pitchFamily="49" charset="-79"/>
                <a:cs typeface="Rod" panose="02030509050101010101" pitchFamily="49" charset="-79"/>
              </a:rPr>
              <a:t>Rule of Thumb #2</a:t>
            </a:r>
          </a:p>
          <a:p>
            <a:pPr marL="776288" lvl="2" indent="0" eaLnBrk="1" hangingPunct="1">
              <a:buNone/>
            </a:pPr>
            <a:r>
              <a:rPr lang="en-IE" altLang="en-US" sz="2000" b="1" i="1" dirty="0">
                <a:solidFill>
                  <a:schemeClr val="tx2"/>
                </a:solidFill>
                <a:latin typeface="Rod" panose="02030509050101010101" pitchFamily="49" charset="-79"/>
                <a:cs typeface="Rod" panose="02030509050101010101" pitchFamily="49" charset="-79"/>
              </a:rPr>
              <a:t>Don’t need to know everything; but </a:t>
            </a:r>
            <a:r>
              <a:rPr lang="en-IE" altLang="en-US" sz="2000" b="1" i="1" u="sng" dirty="0">
                <a:solidFill>
                  <a:schemeClr val="tx2"/>
                </a:solidFill>
                <a:latin typeface="Rod" panose="02030509050101010101" pitchFamily="49" charset="-79"/>
                <a:cs typeface="Rod" panose="02030509050101010101" pitchFamily="49" charset="-79"/>
              </a:rPr>
              <a:t>Do need to know</a:t>
            </a:r>
            <a:r>
              <a:rPr lang="en-IE" altLang="en-US" sz="2000" b="1" i="1" dirty="0">
                <a:solidFill>
                  <a:schemeClr val="tx2"/>
                </a:solidFill>
                <a:latin typeface="Rod" panose="02030509050101010101" pitchFamily="49" charset="-79"/>
                <a:cs typeface="Rod" panose="02030509050101010101" pitchFamily="49" charset="-79"/>
              </a:rPr>
              <a:t> what </a:t>
            </a:r>
            <a:r>
              <a:rPr lang="en-IE" altLang="en-US" sz="2000" b="1" i="1" u="sng" dirty="0">
                <a:solidFill>
                  <a:schemeClr val="tx2"/>
                </a:solidFill>
                <a:latin typeface="Rod" panose="02030509050101010101" pitchFamily="49" charset="-79"/>
                <a:cs typeface="Rod" panose="02030509050101010101" pitchFamily="49" charset="-79"/>
              </a:rPr>
              <a:t>questions to ask </a:t>
            </a:r>
            <a:r>
              <a:rPr lang="en-IE" altLang="en-US" sz="2000" b="1" i="1" dirty="0">
                <a:solidFill>
                  <a:schemeClr val="tx2"/>
                </a:solidFill>
                <a:latin typeface="Rod" panose="02030509050101010101" pitchFamily="49" charset="-79"/>
                <a:cs typeface="Rod" panose="02030509050101010101" pitchFamily="49" charset="-79"/>
              </a:rPr>
              <a:t>&amp;</a:t>
            </a:r>
          </a:p>
          <a:p>
            <a:pPr marL="776288" lvl="2" indent="0" eaLnBrk="1" hangingPunct="1">
              <a:buNone/>
            </a:pPr>
            <a:r>
              <a:rPr lang="en-IE" altLang="en-US" sz="2000" b="1" i="1" u="sng" dirty="0">
                <a:solidFill>
                  <a:schemeClr val="tx2"/>
                </a:solidFill>
                <a:latin typeface="Rod" panose="02030509050101010101" pitchFamily="49" charset="-79"/>
                <a:cs typeface="Rod" panose="02030509050101010101" pitchFamily="49" charset="-79"/>
              </a:rPr>
              <a:t>Where to look</a:t>
            </a:r>
            <a:r>
              <a:rPr lang="en-IE" altLang="en-US" sz="2000" b="1" i="1" dirty="0">
                <a:solidFill>
                  <a:schemeClr val="tx2"/>
                </a:solidFill>
                <a:latin typeface="Rod" panose="02030509050101010101" pitchFamily="49" charset="-79"/>
                <a:cs typeface="Rod" panose="02030509050101010101" pitchFamily="49" charset="-79"/>
              </a:rPr>
              <a:t> for answers.</a:t>
            </a:r>
            <a:endParaRPr lang="en-IE" altLang="en-US" sz="2000" b="1" i="1" dirty="0">
              <a:latin typeface="Rod" panose="02030509050101010101" pitchFamily="49" charset="-79"/>
              <a:cs typeface="Rod" panose="02030509050101010101" pitchFamily="49" charset="-79"/>
            </a:endParaRPr>
          </a:p>
          <a:p>
            <a:pPr marL="776288" lvl="2" indent="0" eaLnBrk="1" hangingPunct="1">
              <a:buNone/>
            </a:pPr>
            <a:endParaRPr lang="en-IE" altLang="en-US" sz="1600" b="1" dirty="0">
              <a:solidFill>
                <a:srgbClr val="00B050"/>
              </a:solidFill>
              <a:latin typeface="Rod" panose="02030509050101010101" pitchFamily="49" charset="-79"/>
              <a:cs typeface="Rod" panose="02030509050101010101" pitchFamily="49" charset="-79"/>
            </a:endParaRPr>
          </a:p>
          <a:p>
            <a:pPr eaLnBrk="1" hangingPunct="1"/>
            <a:r>
              <a:rPr lang="en-IE" altLang="en-US" sz="1800" dirty="0">
                <a:solidFill>
                  <a:srgbClr val="00B050"/>
                </a:solidFill>
                <a:latin typeface="Rod" panose="02030509050101010101" pitchFamily="49" charset="-79"/>
                <a:cs typeface="Rod" panose="02030509050101010101" pitchFamily="49" charset="-79"/>
              </a:rPr>
              <a:t>Rule of Thumb #3</a:t>
            </a:r>
          </a:p>
          <a:p>
            <a:pPr marL="776288" lvl="2" indent="0" eaLnBrk="1" hangingPunct="1">
              <a:buNone/>
            </a:pPr>
            <a:r>
              <a:rPr lang="en-IE" altLang="en-US" sz="2000" b="1" i="1" dirty="0">
                <a:solidFill>
                  <a:schemeClr val="tx2"/>
                </a:solidFill>
                <a:latin typeface="Rod" panose="02030509050101010101" pitchFamily="49" charset="-79"/>
                <a:cs typeface="Rod" panose="02030509050101010101" pitchFamily="49" charset="-79"/>
              </a:rPr>
              <a:t>If the Rules do not reserve it for the       members (in General Meeting), the action is for the Board to take.</a:t>
            </a:r>
            <a:endParaRPr lang="en-IE" altLang="en-US" sz="2000" b="1" i="1" dirty="0">
              <a:latin typeface="Rod" panose="02030509050101010101" pitchFamily="49" charset="-79"/>
              <a:cs typeface="Rod" panose="02030509050101010101" pitchFamily="49" charset="-79"/>
            </a:endParaRPr>
          </a:p>
          <a:p>
            <a:pPr lvl="1" eaLnBrk="1" hangingPunct="1">
              <a:buFont typeface="Wingdings" panose="05000000000000000000" pitchFamily="2" charset="2"/>
              <a:buChar char="Ø"/>
            </a:pPr>
            <a:endParaRPr lang="en-IE" altLang="en-US" sz="1800" dirty="0"/>
          </a:p>
        </p:txBody>
      </p:sp>
    </p:spTree>
    <p:extLst>
      <p:ext uri="{BB962C8B-B14F-4D97-AF65-F5344CB8AC3E}">
        <p14:creationId xmlns:p14="http://schemas.microsoft.com/office/powerpoint/2010/main" val="1569937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altLang="en-US" sz="3600" dirty="0">
                <a:latin typeface="Calibri" panose="020F0502020204030204" pitchFamily="34" charset="0"/>
              </a:rPr>
              <a:t>Y</a:t>
            </a:r>
            <a:r>
              <a:rPr lang="en-IE" altLang="en-US" sz="3600" dirty="0" smtClean="0">
                <a:latin typeface="Calibri" panose="020F0502020204030204" pitchFamily="34" charset="0"/>
              </a:rPr>
              <a:t>our </a:t>
            </a:r>
            <a:r>
              <a:rPr lang="en-IE" sz="3600" dirty="0" smtClean="0">
                <a:latin typeface="Calibri" panose="020F0502020204030204" pitchFamily="34" charset="0"/>
              </a:rPr>
              <a:t>Co-operative </a:t>
            </a:r>
            <a:endParaRPr lang="en-IE" sz="3600" dirty="0">
              <a:latin typeface="Calibri" panose="020F0502020204030204" pitchFamily="34" charset="0"/>
            </a:endParaRP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3</a:t>
            </a:fld>
            <a:endParaRPr lang="en-IE"/>
          </a:p>
        </p:txBody>
      </p:sp>
      <p:sp>
        <p:nvSpPr>
          <p:cNvPr id="9221" name="Content Placeholder 1"/>
          <p:cNvSpPr txBox="1">
            <a:spLocks/>
          </p:cNvSpPr>
          <p:nvPr/>
        </p:nvSpPr>
        <p:spPr bwMode="auto">
          <a:xfrm>
            <a:off x="805137" y="1417638"/>
            <a:ext cx="7704137" cy="496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eaLnBrk="1" hangingPunct="1"/>
            <a:endParaRPr lang="en-IE" altLang="en-US" sz="900" dirty="0"/>
          </a:p>
          <a:p>
            <a:pPr eaLnBrk="1" hangingPunct="1"/>
            <a:r>
              <a:rPr lang="en-IE" altLang="en-US" sz="2800" dirty="0"/>
              <a:t>Common purpose and priorities</a:t>
            </a:r>
            <a:endParaRPr lang="en-IE" altLang="en-US" sz="1000" dirty="0"/>
          </a:p>
          <a:p>
            <a:pPr marL="776288" lvl="2" indent="0" eaLnBrk="1" hangingPunct="1">
              <a:buNone/>
            </a:pPr>
            <a:endParaRPr lang="en-IE" altLang="en-US" sz="900" dirty="0"/>
          </a:p>
          <a:p>
            <a:pPr eaLnBrk="1" hangingPunct="1"/>
            <a:r>
              <a:rPr lang="en-IE" altLang="en-US" sz="2800" dirty="0"/>
              <a:t>How to make it happen? </a:t>
            </a:r>
          </a:p>
          <a:p>
            <a:pPr eaLnBrk="1" hangingPunct="1"/>
            <a:endParaRPr lang="en-IE" altLang="en-US" sz="1000" dirty="0"/>
          </a:p>
          <a:p>
            <a:pPr lvl="2" eaLnBrk="1" hangingPunct="1">
              <a:buFont typeface="Wingdings" panose="05000000000000000000" pitchFamily="2" charset="2"/>
              <a:buChar char="Ø"/>
            </a:pPr>
            <a:r>
              <a:rPr lang="en-IE" altLang="en-US" sz="2400" dirty="0"/>
              <a:t>   </a:t>
            </a:r>
            <a:r>
              <a:rPr lang="en-IE" altLang="en-US" sz="2400" dirty="0">
                <a:solidFill>
                  <a:srgbClr val="00B050"/>
                </a:solidFill>
              </a:rPr>
              <a:t>How do we structure it?</a:t>
            </a:r>
          </a:p>
          <a:p>
            <a:pPr lvl="2" eaLnBrk="1" hangingPunct="1">
              <a:buFont typeface="Wingdings" panose="05000000000000000000" pitchFamily="2" charset="2"/>
              <a:buChar char="Ø"/>
            </a:pPr>
            <a:endParaRPr lang="en-IE" altLang="en-US" sz="800" dirty="0">
              <a:solidFill>
                <a:srgbClr val="00B050"/>
              </a:solidFill>
            </a:endParaRPr>
          </a:p>
          <a:p>
            <a:pPr lvl="2" eaLnBrk="1" hangingPunct="1">
              <a:buFont typeface="Wingdings" panose="05000000000000000000" pitchFamily="2" charset="2"/>
              <a:buChar char="Ø"/>
            </a:pPr>
            <a:r>
              <a:rPr lang="en-IE" altLang="en-US" sz="2400" dirty="0">
                <a:solidFill>
                  <a:srgbClr val="00B050"/>
                </a:solidFill>
              </a:rPr>
              <a:t>   What’s </a:t>
            </a:r>
            <a:r>
              <a:rPr lang="en-IE" altLang="en-US" sz="2400" dirty="0" smtClean="0">
                <a:solidFill>
                  <a:srgbClr val="00B050"/>
                </a:solidFill>
              </a:rPr>
              <a:t>important? </a:t>
            </a:r>
            <a:endParaRPr lang="en-IE" altLang="en-US" sz="2400" dirty="0">
              <a:solidFill>
                <a:srgbClr val="00B050"/>
              </a:solidFill>
            </a:endParaRPr>
          </a:p>
          <a:p>
            <a:pPr lvl="2" eaLnBrk="1" hangingPunct="1">
              <a:buFont typeface="Wingdings" panose="05000000000000000000" pitchFamily="2" charset="2"/>
              <a:buChar char="Ø"/>
            </a:pPr>
            <a:endParaRPr lang="en-IE" altLang="en-US" sz="800" dirty="0">
              <a:solidFill>
                <a:srgbClr val="00B050"/>
              </a:solidFill>
            </a:endParaRPr>
          </a:p>
          <a:p>
            <a:pPr lvl="5" eaLnBrk="1" hangingPunct="1">
              <a:buFont typeface="Wingdings" panose="05000000000000000000" pitchFamily="2" charset="2"/>
              <a:buChar char="§"/>
            </a:pPr>
            <a:r>
              <a:rPr lang="en-IE" altLang="en-US" sz="2400" dirty="0">
                <a:solidFill>
                  <a:srgbClr val="0070C0"/>
                </a:solidFill>
              </a:rPr>
              <a:t>Profit vs Need</a:t>
            </a:r>
          </a:p>
          <a:p>
            <a:pPr lvl="5" eaLnBrk="1" hangingPunct="1">
              <a:buFont typeface="Wingdings" panose="05000000000000000000" pitchFamily="2" charset="2"/>
              <a:buChar char="§"/>
            </a:pPr>
            <a:r>
              <a:rPr lang="en-IE" altLang="en-US" sz="2400" dirty="0">
                <a:solidFill>
                  <a:srgbClr val="0070C0"/>
                </a:solidFill>
              </a:rPr>
              <a:t>Member Involvement</a:t>
            </a:r>
          </a:p>
          <a:p>
            <a:pPr lvl="5" eaLnBrk="1" hangingPunct="1">
              <a:buFont typeface="Wingdings" panose="05000000000000000000" pitchFamily="2" charset="2"/>
              <a:buChar char="§"/>
            </a:pPr>
            <a:r>
              <a:rPr lang="en-IE" altLang="en-US" sz="2400" dirty="0">
                <a:solidFill>
                  <a:srgbClr val="0070C0"/>
                </a:solidFill>
              </a:rPr>
              <a:t>Member Control</a:t>
            </a:r>
          </a:p>
          <a:p>
            <a:pPr marL="1782763" lvl="5" indent="0" eaLnBrk="1" hangingPunct="1">
              <a:buNone/>
            </a:pPr>
            <a:endParaRPr lang="en-IE" altLang="en-US" dirty="0"/>
          </a:p>
          <a:p>
            <a:pPr marL="776288" lvl="2" indent="0" eaLnBrk="1" hangingPunct="1">
              <a:buNone/>
            </a:pPr>
            <a:endParaRPr lang="en-IE" altLang="en-US" sz="1800" dirty="0"/>
          </a:p>
        </p:txBody>
      </p:sp>
    </p:spTree>
    <p:extLst>
      <p:ext uri="{BB962C8B-B14F-4D97-AF65-F5344CB8AC3E}">
        <p14:creationId xmlns:p14="http://schemas.microsoft.com/office/powerpoint/2010/main" val="4861802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7620000" cy="5373687"/>
          </a:xfrm>
        </p:spPr>
        <p:txBody>
          <a:bodyPr/>
          <a:lstStyle/>
          <a:p>
            <a:r>
              <a:rPr lang="en-IE" dirty="0"/>
              <a:t>			</a:t>
            </a:r>
            <a:br>
              <a:rPr lang="en-IE" dirty="0"/>
            </a:br>
            <a:r>
              <a:rPr lang="en-IE" dirty="0"/>
              <a:t>			</a:t>
            </a:r>
          </a:p>
        </p:txBody>
      </p:sp>
      <p:sp>
        <p:nvSpPr>
          <p:cNvPr id="3" name="Footer Placeholder 2"/>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none" spc="0" normalizeH="0" baseline="0" noProof="0">
                <a:ln>
                  <a:noFill/>
                </a:ln>
                <a:solidFill>
                  <a:srgbClr val="DEF5FA"/>
                </a:solidFill>
                <a:effectLst/>
                <a:uLnTx/>
                <a:uFillTx/>
                <a:latin typeface="Century Gothic" pitchFamily="34" charset="0"/>
                <a:ea typeface="+mn-ea"/>
                <a:cs typeface="+mn-cs"/>
              </a:rPr>
              <a:t>Irish Co-operative Organisation Society (ICOS)</a:t>
            </a:r>
          </a:p>
        </p:txBody>
      </p:sp>
      <p:sp>
        <p:nvSpPr>
          <p:cNvPr id="4" name="Slide Number Placeholder 3"/>
          <p:cNvSpPr>
            <a:spLocks noGrp="1"/>
          </p:cNvSpPr>
          <p:nvPr>
            <p:ph type="sldNum"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55809BC-C319-4C72-8F5B-39A719A38B82}" type="slidenum">
              <a:rPr kumimoji="0" lang="en-IE" sz="1800" b="0" i="0" u="none" strike="noStrike" kern="1200" cap="none" spc="0" normalizeH="0" baseline="0" noProof="0" smtClean="0">
                <a:ln>
                  <a:noFill/>
                </a:ln>
                <a:solidFill>
                  <a:srgbClr val="FFFFFF"/>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30</a:t>
            </a:fld>
            <a:endParaRPr kumimoji="0" lang="en-IE" sz="1800" b="0" i="0" u="none" strike="noStrike" kern="1200" cap="none" spc="0" normalizeH="0" baseline="0" noProof="0">
              <a:ln>
                <a:noFill/>
              </a:ln>
              <a:solidFill>
                <a:srgbClr val="FFFFFF"/>
              </a:solidFill>
              <a:effectLst/>
              <a:uLnTx/>
              <a:uFillTx/>
              <a:latin typeface="Franklin Gothic Medium"/>
              <a:ea typeface="+mn-ea"/>
              <a:cs typeface="+mn-cs"/>
            </a:endParaRPr>
          </a:p>
        </p:txBody>
      </p:sp>
      <p:pic>
        <p:nvPicPr>
          <p:cNvPr id="6" name="Picture 5">
            <a:extLst>
              <a:ext uri="{FF2B5EF4-FFF2-40B4-BE49-F238E27FC236}">
                <a16:creationId xmlns="" xmlns:a16="http://schemas.microsoft.com/office/drawing/2014/main" id="{F45B3E54-27AA-4E7F-A546-12F1A29009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9672" y="1268760"/>
            <a:ext cx="5400600" cy="3744416"/>
          </a:xfrm>
          <a:prstGeom prst="rect">
            <a:avLst/>
          </a:prstGeom>
        </p:spPr>
      </p:pic>
    </p:spTree>
    <p:extLst>
      <p:ext uri="{BB962C8B-B14F-4D97-AF65-F5344CB8AC3E}">
        <p14:creationId xmlns:p14="http://schemas.microsoft.com/office/powerpoint/2010/main" val="42226195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7620000" cy="5373687"/>
          </a:xfrm>
        </p:spPr>
        <p:txBody>
          <a:bodyPr/>
          <a:lstStyle/>
          <a:p>
            <a:pPr algn="ctr"/>
            <a:r>
              <a:rPr lang="en-IE" dirty="0"/>
              <a:t/>
            </a:r>
            <a:br>
              <a:rPr lang="en-IE" dirty="0"/>
            </a:br>
            <a:r>
              <a:rPr lang="en-IE" dirty="0"/>
              <a:t>Thank You   </a:t>
            </a:r>
            <a:br>
              <a:rPr lang="en-IE" dirty="0"/>
            </a:br>
            <a:r>
              <a:rPr lang="en-IE" dirty="0"/>
              <a:t>			</a:t>
            </a:r>
          </a:p>
        </p:txBody>
      </p:sp>
      <p:sp>
        <p:nvSpPr>
          <p:cNvPr id="3" name="Footer Placeholder 2"/>
          <p:cNvSpPr>
            <a:spLocks noGrp="1"/>
          </p:cNvSpPr>
          <p:nvPr>
            <p:ph type="ftr" sz="quarter" idx="10"/>
          </p:nvPr>
        </p:nvSpPr>
        <p:spPr/>
        <p:txBody>
          <a:bodyPr/>
          <a:lstStyle/>
          <a:p>
            <a:pPr>
              <a:defRPr/>
            </a:pPr>
            <a:r>
              <a:rPr lang="en-IE"/>
              <a:t>Irish Co-operative Organisation Society (ICOS)</a:t>
            </a:r>
          </a:p>
        </p:txBody>
      </p:sp>
      <p:sp>
        <p:nvSpPr>
          <p:cNvPr id="4" name="Slide Number Placeholder 3"/>
          <p:cNvSpPr>
            <a:spLocks noGrp="1"/>
          </p:cNvSpPr>
          <p:nvPr>
            <p:ph type="sldNum" sz="quarter" idx="11"/>
          </p:nvPr>
        </p:nvSpPr>
        <p:spPr/>
        <p:txBody>
          <a:bodyPr/>
          <a:lstStyle/>
          <a:p>
            <a:pPr>
              <a:defRPr/>
            </a:pPr>
            <a:fld id="{855809BC-C319-4C72-8F5B-39A719A38B82}" type="slidenum">
              <a:rPr lang="en-IE" smtClean="0"/>
              <a:pPr>
                <a:defRPr/>
              </a:pPr>
              <a:t>31</a:t>
            </a:fld>
            <a:endParaRPr lang="en-IE"/>
          </a:p>
        </p:txBody>
      </p:sp>
    </p:spTree>
    <p:extLst>
      <p:ext uri="{BB962C8B-B14F-4D97-AF65-F5344CB8AC3E}">
        <p14:creationId xmlns:p14="http://schemas.microsoft.com/office/powerpoint/2010/main" val="15868115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7620000" cy="5373687"/>
          </a:xfrm>
        </p:spPr>
        <p:txBody>
          <a:bodyPr/>
          <a:lstStyle/>
          <a:p>
            <a:r>
              <a:rPr lang="en-IE" sz="4000" b="1" dirty="0"/>
              <a:t/>
            </a:r>
            <a:br>
              <a:rPr lang="en-IE" sz="4000" b="1" dirty="0"/>
            </a:br>
            <a:r>
              <a:rPr lang="en-IE" sz="4000" b="1" dirty="0"/>
              <a:t>    	</a:t>
            </a:r>
            <a:r>
              <a:rPr lang="en-IE" sz="5400" dirty="0">
                <a:latin typeface="Calibri" panose="020F0502020204030204" pitchFamily="34" charset="0"/>
              </a:rPr>
              <a:t>James Doyle</a:t>
            </a:r>
            <a:r>
              <a:rPr lang="en-IE" sz="4800" b="1" dirty="0">
                <a:latin typeface="Calibri" panose="020F0502020204030204" pitchFamily="34" charset="0"/>
              </a:rPr>
              <a:t/>
            </a:r>
            <a:br>
              <a:rPr lang="en-IE" sz="4800" b="1" dirty="0">
                <a:latin typeface="Calibri" panose="020F0502020204030204" pitchFamily="34" charset="0"/>
              </a:rPr>
            </a:br>
            <a:r>
              <a:rPr lang="en-IE" sz="4800" b="1" dirty="0">
                <a:latin typeface="Calibri" panose="020F0502020204030204" pitchFamily="34" charset="0"/>
              </a:rPr>
              <a:t>    	</a:t>
            </a:r>
            <a:r>
              <a:rPr lang="en-IE" sz="4400" dirty="0">
                <a:solidFill>
                  <a:srgbClr val="00B050"/>
                </a:solidFill>
                <a:latin typeface="Calibri" panose="020F0502020204030204" pitchFamily="34" charset="0"/>
              </a:rPr>
              <a:t>Legal &amp; Governance Executive</a:t>
            </a:r>
            <a:r>
              <a:rPr lang="en-IE" sz="3200" dirty="0"/>
              <a:t/>
            </a:r>
            <a:br>
              <a:rPr lang="en-IE" sz="3200" dirty="0"/>
            </a:br>
            <a:r>
              <a:rPr lang="en-IE" sz="3200" dirty="0"/>
              <a:t/>
            </a:r>
            <a:br>
              <a:rPr lang="en-IE" sz="3200" dirty="0"/>
            </a:br>
            <a:r>
              <a:rPr lang="en-IE" sz="3200" dirty="0">
                <a:solidFill>
                  <a:schemeClr val="accent2"/>
                </a:solidFill>
              </a:rPr>
              <a:t/>
            </a:r>
            <a:br>
              <a:rPr lang="en-IE" sz="3200" dirty="0">
                <a:solidFill>
                  <a:schemeClr val="accent2"/>
                </a:solidFill>
              </a:rPr>
            </a:br>
            <a:r>
              <a:rPr lang="en-IE" sz="3200" dirty="0">
                <a:solidFill>
                  <a:schemeClr val="accent2"/>
                </a:solidFill>
              </a:rPr>
              <a:t>	</a:t>
            </a:r>
            <a:r>
              <a:rPr lang="en-IE" sz="3200" dirty="0">
                <a:solidFill>
                  <a:srgbClr val="002060"/>
                </a:solidFill>
                <a:latin typeface="Arial" panose="020B0604020202020204" pitchFamily="34" charset="0"/>
                <a:cs typeface="Arial" panose="020B0604020202020204" pitchFamily="34" charset="0"/>
                <a:hlinkClick r:id="rId3"/>
              </a:rPr>
              <a:t>james.doyle@icos.ie</a:t>
            </a:r>
            <a:r>
              <a:rPr lang="en-IE" sz="3200" dirty="0">
                <a:solidFill>
                  <a:srgbClr val="002060"/>
                </a:solidFill>
                <a:latin typeface="Arial" panose="020B0604020202020204" pitchFamily="34" charset="0"/>
                <a:cs typeface="Arial" panose="020B0604020202020204" pitchFamily="34" charset="0"/>
              </a:rPr>
              <a:t/>
            </a:r>
            <a:br>
              <a:rPr lang="en-IE" sz="3200" dirty="0">
                <a:solidFill>
                  <a:srgbClr val="002060"/>
                </a:solidFill>
                <a:latin typeface="Arial" panose="020B0604020202020204" pitchFamily="34" charset="0"/>
                <a:cs typeface="Arial" panose="020B0604020202020204" pitchFamily="34" charset="0"/>
              </a:rPr>
            </a:br>
            <a:r>
              <a:rPr lang="en-IE" sz="3200" dirty="0">
                <a:solidFill>
                  <a:srgbClr val="002060"/>
                </a:solidFill>
                <a:latin typeface="Arial" panose="020B0604020202020204" pitchFamily="34" charset="0"/>
                <a:cs typeface="Arial" panose="020B0604020202020204" pitchFamily="34" charset="0"/>
              </a:rPr>
              <a:t>	(061) 503066</a:t>
            </a:r>
            <a:r>
              <a:rPr lang="en-IE" dirty="0">
                <a:solidFill>
                  <a:srgbClr val="002060"/>
                </a:solidFill>
                <a:latin typeface="Arial" panose="020B0604020202020204" pitchFamily="34" charset="0"/>
                <a:cs typeface="Arial" panose="020B0604020202020204" pitchFamily="34" charset="0"/>
              </a:rPr>
              <a:t/>
            </a:r>
            <a:br>
              <a:rPr lang="en-IE" dirty="0">
                <a:solidFill>
                  <a:srgbClr val="002060"/>
                </a:solidFill>
                <a:latin typeface="Arial" panose="020B0604020202020204" pitchFamily="34" charset="0"/>
                <a:cs typeface="Arial" panose="020B0604020202020204" pitchFamily="34" charset="0"/>
              </a:rPr>
            </a:br>
            <a:r>
              <a:rPr lang="en-IE" dirty="0">
                <a:solidFill>
                  <a:srgbClr val="002060"/>
                </a:solidFill>
                <a:latin typeface="Arial" panose="020B0604020202020204" pitchFamily="34" charset="0"/>
                <a:cs typeface="Arial" panose="020B0604020202020204" pitchFamily="34" charset="0"/>
              </a:rPr>
              <a:t>	</a:t>
            </a:r>
          </a:p>
        </p:txBody>
      </p:sp>
      <p:sp>
        <p:nvSpPr>
          <p:cNvPr id="3" name="Footer Placeholder 2"/>
          <p:cNvSpPr>
            <a:spLocks noGrp="1"/>
          </p:cNvSpPr>
          <p:nvPr>
            <p:ph type="ftr"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IE" sz="1600" b="1" i="0" u="none" strike="noStrike" kern="1200" cap="none" spc="0" normalizeH="0" baseline="0" noProof="0">
                <a:ln>
                  <a:noFill/>
                </a:ln>
                <a:solidFill>
                  <a:srgbClr val="DEF5FA"/>
                </a:solidFill>
                <a:effectLst/>
                <a:uLnTx/>
                <a:uFillTx/>
                <a:latin typeface="Century Gothic" pitchFamily="34" charset="0"/>
                <a:ea typeface="+mn-ea"/>
                <a:cs typeface="+mn-cs"/>
              </a:rPr>
              <a:t>Irish Co-operative Organisation Society (ICOS)</a:t>
            </a:r>
          </a:p>
        </p:txBody>
      </p:sp>
      <p:sp>
        <p:nvSpPr>
          <p:cNvPr id="4" name="Slide Number Placeholder 3"/>
          <p:cNvSpPr>
            <a:spLocks noGrp="1"/>
          </p:cNvSpPr>
          <p:nvPr>
            <p:ph type="sldNum"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855809BC-C319-4C72-8F5B-39A719A38B82}" type="slidenum">
              <a:rPr kumimoji="0" lang="en-IE" sz="1800" b="0" i="0" u="none" strike="noStrike" kern="1200" cap="none" spc="0" normalizeH="0" baseline="0" noProof="0" smtClean="0">
                <a:ln>
                  <a:noFill/>
                </a:ln>
                <a:solidFill>
                  <a:srgbClr val="FFFFFF"/>
                </a:solidFill>
                <a:effectLst/>
                <a:uLnTx/>
                <a:uFillTx/>
                <a:latin typeface="Franklin Gothic Medium"/>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32</a:t>
            </a:fld>
            <a:endParaRPr kumimoji="0" lang="en-IE" sz="1800" b="0" i="0" u="none" strike="noStrike" kern="1200" cap="none" spc="0" normalizeH="0" baseline="0" noProof="0">
              <a:ln>
                <a:noFill/>
              </a:ln>
              <a:solidFill>
                <a:srgbClr val="FFFFFF"/>
              </a:solidFill>
              <a:effectLst/>
              <a:uLnTx/>
              <a:uFillTx/>
              <a:latin typeface="Franklin Gothic Medium"/>
              <a:ea typeface="+mn-ea"/>
              <a:cs typeface="+mn-cs"/>
            </a:endParaRPr>
          </a:p>
        </p:txBody>
      </p:sp>
    </p:spTree>
    <p:extLst>
      <p:ext uri="{BB962C8B-B14F-4D97-AF65-F5344CB8AC3E}">
        <p14:creationId xmlns:p14="http://schemas.microsoft.com/office/powerpoint/2010/main" val="3244369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73306B-0FF1-4AA6-BD4A-AD466D0C1F89}"/>
              </a:ext>
            </a:extLst>
          </p:cNvPr>
          <p:cNvSpPr>
            <a:spLocks noGrp="1"/>
          </p:cNvSpPr>
          <p:nvPr>
            <p:ph type="title"/>
          </p:nvPr>
        </p:nvSpPr>
        <p:spPr>
          <a:xfrm>
            <a:off x="457200" y="274638"/>
            <a:ext cx="7786688" cy="1143000"/>
          </a:xfrm>
        </p:spPr>
        <p:txBody>
          <a:bodyPr/>
          <a:lstStyle/>
          <a:p>
            <a:pPr eaLnBrk="1" fontAlgn="auto" hangingPunct="1">
              <a:spcAft>
                <a:spcPts val="0"/>
              </a:spcAft>
              <a:defRPr/>
            </a:pPr>
            <a:r>
              <a:rPr lang="en-IE" sz="3200" dirty="0" smtClean="0">
                <a:latin typeface="Calibri" panose="020F0502020204030204" pitchFamily="34" charset="0"/>
              </a:rPr>
              <a:t>Co-operatives </a:t>
            </a:r>
            <a:r>
              <a:rPr lang="en-IE" sz="3200" dirty="0">
                <a:latin typeface="Calibri" panose="020F0502020204030204" pitchFamily="34" charset="0"/>
              </a:rPr>
              <a:t>– the fundamentals</a:t>
            </a:r>
          </a:p>
        </p:txBody>
      </p:sp>
      <p:sp>
        <p:nvSpPr>
          <p:cNvPr id="9219" name="Footer Placeholder 2">
            <a:extLst>
              <a:ext uri="{FF2B5EF4-FFF2-40B4-BE49-F238E27FC236}">
                <a16:creationId xmlns="" xmlns:a16="http://schemas.microsoft.com/office/drawing/2014/main" id="{F24E7B63-FBD8-4E59-BED7-BA0ABD43C0AB}"/>
              </a:ext>
            </a:extLst>
          </p:cNvPr>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IE" sz="1600" b="1" i="0" u="none" strike="noStrike" kern="1200" cap="none" spc="0" normalizeH="0" baseline="0" noProof="0" dirty="0">
                <a:ln>
                  <a:noFill/>
                </a:ln>
                <a:solidFill>
                  <a:srgbClr val="DEF5FA"/>
                </a:solidFill>
                <a:effectLst/>
                <a:uLnTx/>
                <a:uFillTx/>
                <a:latin typeface="Century Gothic" pitchFamily="34" charset="0"/>
                <a:ea typeface="+mn-ea"/>
                <a:cs typeface="+mn-cs"/>
              </a:rPr>
              <a:t>Irish Co-operative Organisation Society (ICOS)</a:t>
            </a:r>
          </a:p>
        </p:txBody>
      </p:sp>
      <p:sp>
        <p:nvSpPr>
          <p:cNvPr id="10244" name="Slide Number Placeholder 3">
            <a:extLst>
              <a:ext uri="{FF2B5EF4-FFF2-40B4-BE49-F238E27FC236}">
                <a16:creationId xmlns="" xmlns:a16="http://schemas.microsoft.com/office/drawing/2014/main" id="{E35A5DF6-B4AA-4B25-968C-9242FD4551AA}"/>
              </a:ext>
            </a:extLst>
          </p:cNvPr>
          <p:cNvSpPr>
            <a:spLocks noGrp="1"/>
          </p:cNvSpPr>
          <p:nvPr>
            <p:ph type="sldNum" sz="quarter" idx="11"/>
          </p:nvPr>
        </p:nvSpPr>
        <p:spPr bwMode="auto">
          <a:noFill/>
          <a:ln>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Franklin Gothic Medium" panose="020B0603020102020204" pitchFamily="34" charset="0"/>
                <a:cs typeface="Arial" panose="020B0604020202020204" pitchFamily="34" charset="0"/>
              </a:defRPr>
            </a:lvl1pPr>
            <a:lvl2pPr marL="742950" indent="-285750">
              <a:defRPr>
                <a:solidFill>
                  <a:schemeClr val="tx1"/>
                </a:solidFill>
                <a:latin typeface="Franklin Gothic Medium" panose="020B0603020102020204" pitchFamily="34" charset="0"/>
                <a:cs typeface="Arial" panose="020B0604020202020204" pitchFamily="34" charset="0"/>
              </a:defRPr>
            </a:lvl2pPr>
            <a:lvl3pPr marL="1143000" indent="-228600">
              <a:defRPr>
                <a:solidFill>
                  <a:schemeClr val="tx1"/>
                </a:solidFill>
                <a:latin typeface="Franklin Gothic Medium" panose="020B0603020102020204" pitchFamily="34" charset="0"/>
                <a:cs typeface="Arial" panose="020B0604020202020204" pitchFamily="34" charset="0"/>
              </a:defRPr>
            </a:lvl3pPr>
            <a:lvl4pPr marL="1600200" indent="-228600">
              <a:defRPr>
                <a:solidFill>
                  <a:schemeClr val="tx1"/>
                </a:solidFill>
                <a:latin typeface="Franklin Gothic Medium" panose="020B0603020102020204" pitchFamily="34" charset="0"/>
                <a:cs typeface="Arial" panose="020B0604020202020204" pitchFamily="34" charset="0"/>
              </a:defRPr>
            </a:lvl4pPr>
            <a:lvl5pPr marL="2057400" indent="-228600">
              <a:defRPr>
                <a:solidFill>
                  <a:schemeClr val="tx1"/>
                </a:solidFill>
                <a:latin typeface="Franklin Gothic Medium" panose="020B06030201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Franklin Gothic Medium" panose="020B06030201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Franklin Gothic Medium" panose="020B06030201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Franklin Gothic Medium" panose="020B06030201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Franklin Gothic Medium" panose="020B0603020102020204" pitchFamily="34" charset="0"/>
                <a:cs typeface="Arial" panose="020B0604020202020204" pitchFamily="34"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B23AA2D-DC74-43A5-AE86-44C243FC705F}" type="slidenum">
              <a:rPr kumimoji="0" lang="en-IE" altLang="en-US" sz="1800" b="0" i="0" u="none" strike="noStrike" kern="1200" cap="none" spc="0" normalizeH="0" baseline="0" noProof="0" smtClean="0">
                <a:ln>
                  <a:noFill/>
                </a:ln>
                <a:solidFill>
                  <a:srgbClr val="FFFFFF"/>
                </a:solidFill>
                <a:effectLst/>
                <a:uLnTx/>
                <a:uFillTx/>
                <a:latin typeface="Franklin Gothic Medium" panose="020B0603020102020204" pitchFamily="34" charset="0"/>
                <a:ea typeface="+mn-ea"/>
                <a:cs typeface="Arial" panose="020B060402020202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IE" altLang="en-US" sz="1800" b="0" i="0" u="none" strike="noStrike" kern="1200" cap="none" spc="0" normalizeH="0" baseline="0" noProof="0">
              <a:ln>
                <a:noFill/>
              </a:ln>
              <a:solidFill>
                <a:srgbClr val="FFFFFF"/>
              </a:solidFill>
              <a:effectLst/>
              <a:uLnTx/>
              <a:uFillTx/>
              <a:latin typeface="Franklin Gothic Medium" panose="020B0603020102020204" pitchFamily="34" charset="0"/>
              <a:ea typeface="+mn-ea"/>
              <a:cs typeface="Arial" panose="020B0604020202020204" pitchFamily="34" charset="0"/>
            </a:endParaRPr>
          </a:p>
        </p:txBody>
      </p:sp>
      <p:sp>
        <p:nvSpPr>
          <p:cNvPr id="9221" name="Content Placeholder 1">
            <a:extLst>
              <a:ext uri="{FF2B5EF4-FFF2-40B4-BE49-F238E27FC236}">
                <a16:creationId xmlns="" xmlns:a16="http://schemas.microsoft.com/office/drawing/2014/main" id="{A768FA21-C79F-45D2-BA11-F688773E64DE}"/>
              </a:ext>
            </a:extLst>
          </p:cNvPr>
          <p:cNvSpPr txBox="1">
            <a:spLocks/>
          </p:cNvSpPr>
          <p:nvPr/>
        </p:nvSpPr>
        <p:spPr bwMode="auto">
          <a:xfrm>
            <a:off x="457200" y="1268413"/>
            <a:ext cx="793115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marR="0" lvl="0" indent="0" algn="just" defTabSz="914400" rtl="0" eaLnBrk="1" fontAlgn="base" latinLnBrk="0" hangingPunct="1">
              <a:lnSpc>
                <a:spcPct val="100000"/>
              </a:lnSpc>
              <a:spcBef>
                <a:spcPct val="20000"/>
              </a:spcBef>
              <a:spcAft>
                <a:spcPct val="0"/>
              </a:spcAft>
              <a:buClr>
                <a:srgbClr val="92D050"/>
              </a:buClr>
              <a:buSzTx/>
              <a:buFont typeface="Arial" charset="0"/>
              <a:buNone/>
              <a:tabLst/>
              <a:defRPr/>
            </a:pPr>
            <a:r>
              <a:rPr lang="en-IE" altLang="en-US" sz="2400" b="1" dirty="0" smtClean="0">
                <a:solidFill>
                  <a:srgbClr val="00B050"/>
                </a:solidFill>
                <a:latin typeface="Calibri" panose="020F0502020204030204" pitchFamily="34" charset="0"/>
              </a:rPr>
              <a:t>Why have a co-operative?</a:t>
            </a:r>
            <a:endParaRPr kumimoji="0" lang="en-IE" altLang="en-US" sz="2400" b="0" i="0" u="none" strike="noStrike" kern="1200" cap="none" spc="0" normalizeH="0" baseline="0" noProof="0" dirty="0">
              <a:ln>
                <a:noFill/>
              </a:ln>
              <a:solidFill>
                <a:srgbClr val="00B050"/>
              </a:solidFill>
              <a:effectLst/>
              <a:uLnTx/>
              <a:uFillTx/>
              <a:latin typeface="Calibri" panose="020F0502020204030204" pitchFamily="34" charset="0"/>
              <a:ea typeface="+mn-ea"/>
              <a:cs typeface="Arial" charset="0"/>
            </a:endParaRP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Arial" charset="0"/>
              </a:rPr>
              <a:t>Strength </a:t>
            </a: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rPr>
              <a:t>in </a:t>
            </a:r>
            <a:r>
              <a:rPr kumimoji="0" lang="en-IE" altLang="en-US" sz="24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Arial" charset="0"/>
              </a:rPr>
              <a:t>numbers </a:t>
            </a:r>
            <a:endPar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rPr>
              <a:t>Enjoy limited liability </a:t>
            </a: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rPr>
              <a:t>Member control</a:t>
            </a:r>
          </a:p>
          <a:p>
            <a:pPr marL="0" marR="0" lvl="0" indent="0" algn="just"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0" marR="0" lvl="0" indent="0" algn="just" defTabSz="914400" rtl="0" eaLnBrk="1" fontAlgn="base" latinLnBrk="0" hangingPunct="1">
              <a:lnSpc>
                <a:spcPct val="100000"/>
              </a:lnSpc>
              <a:spcBef>
                <a:spcPct val="0"/>
              </a:spcBef>
              <a:spcAft>
                <a:spcPct val="0"/>
              </a:spcAft>
              <a:buClrTx/>
              <a:buSzTx/>
              <a:buFont typeface="Arial" charset="0"/>
              <a:buNone/>
              <a:tabLst/>
              <a:defRPr/>
            </a:pPr>
            <a:r>
              <a:rPr kumimoji="0" lang="en-IE" altLang="en-US" sz="2400" b="1" i="0" u="none" strike="noStrike" kern="1200" cap="none" spc="0" normalizeH="0" baseline="0" noProof="0" dirty="0">
                <a:ln>
                  <a:noFill/>
                </a:ln>
                <a:solidFill>
                  <a:srgbClr val="00B050"/>
                </a:solidFill>
                <a:effectLst/>
                <a:uLnTx/>
                <a:uFillTx/>
                <a:latin typeface="Calibri" panose="020F0502020204030204" pitchFamily="34" charset="0"/>
                <a:ea typeface="+mn-ea"/>
                <a:cs typeface="Arial" charset="0"/>
              </a:rPr>
              <a:t>Obligations and Challenges</a:t>
            </a:r>
            <a:endParaRPr kumimoji="0" lang="en-IE" altLang="en-US" sz="2400" b="0" i="0" u="none" strike="noStrike" kern="1200" cap="none" spc="0" normalizeH="0" baseline="0" noProof="0" dirty="0">
              <a:ln>
                <a:noFill/>
              </a:ln>
              <a:solidFill>
                <a:srgbClr val="00B050"/>
              </a:solidFill>
              <a:effectLst/>
              <a:uLnTx/>
              <a:uFillTx/>
              <a:latin typeface="Calibri" panose="020F0502020204030204" pitchFamily="34" charset="0"/>
              <a:ea typeface="+mn-ea"/>
              <a:cs typeface="Arial" charset="0"/>
            </a:endParaRP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rPr>
              <a:t>Responsibilities to membership</a:t>
            </a: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rPr>
              <a:t>Responsibilities to the public / state</a:t>
            </a: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rPr>
              <a:t>Fit for purpose</a:t>
            </a: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r>
              <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rPr>
              <a:t>Question of governance</a:t>
            </a:r>
          </a:p>
          <a:p>
            <a:pPr marL="0" marR="0" lvl="0" indent="0" algn="just" defTabSz="914400" rtl="0" eaLnBrk="1" fontAlgn="base" latinLnBrk="0" hangingPunct="1">
              <a:lnSpc>
                <a:spcPct val="100000"/>
              </a:lnSpc>
              <a:spcBef>
                <a:spcPct val="20000"/>
              </a:spcBef>
              <a:spcAft>
                <a:spcPct val="0"/>
              </a:spcAft>
              <a:buClr>
                <a:srgbClr val="92D050"/>
              </a:buClr>
              <a:buSzTx/>
              <a:buFont typeface="Arial" charset="0"/>
              <a:buNone/>
              <a:tabLst/>
              <a:defRPr/>
            </a:pPr>
            <a:endParaRPr kumimoji="0" lang="en-IE" altLang="en-US"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411163" marR="0" lvl="1" indent="0" algn="just" defTabSz="914400" rtl="0" eaLnBrk="1" fontAlgn="base" latinLnBrk="0" hangingPunct="1">
              <a:lnSpc>
                <a:spcPct val="100000"/>
              </a:lnSpc>
              <a:spcBef>
                <a:spcPct val="20000"/>
              </a:spcBef>
              <a:spcAft>
                <a:spcPct val="0"/>
              </a:spcAft>
              <a:buClr>
                <a:srgbClr val="0070C0"/>
              </a:buClr>
              <a:buSzTx/>
              <a:buFont typeface="Arial" charset="0"/>
              <a:buNone/>
              <a:tabLst/>
              <a:defRPr/>
            </a:pPr>
            <a:endParaRPr kumimoji="0" lang="en-IE"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342900" marR="0" lvl="0" indent="-342900" algn="just" defTabSz="914400" rtl="0" eaLnBrk="1" fontAlgn="base" latinLnBrk="0" hangingPunct="1">
              <a:lnSpc>
                <a:spcPct val="100000"/>
              </a:lnSpc>
              <a:spcBef>
                <a:spcPct val="20000"/>
              </a:spcBef>
              <a:spcAft>
                <a:spcPct val="0"/>
              </a:spcAft>
              <a:buClr>
                <a:srgbClr val="92D050"/>
              </a:buClr>
              <a:buSzTx/>
              <a:buFont typeface="Arial" charset="0"/>
              <a:buChar char="•"/>
              <a:tabLst/>
              <a:defRPr/>
            </a:pPr>
            <a:endParaRPr kumimoji="0" lang="en-IE"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endParaRPr kumimoji="0" lang="en-IE"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endParaRPr kumimoji="0" lang="en-IE"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endParaRPr kumimoji="0" lang="en-IE"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a:p>
            <a:pPr marL="342900" marR="0" lvl="0" indent="-342900" algn="l" defTabSz="914400" rtl="0" eaLnBrk="1" fontAlgn="base" latinLnBrk="0" hangingPunct="1">
              <a:lnSpc>
                <a:spcPct val="100000"/>
              </a:lnSpc>
              <a:spcBef>
                <a:spcPct val="20000"/>
              </a:spcBef>
              <a:spcAft>
                <a:spcPct val="0"/>
              </a:spcAft>
              <a:buClr>
                <a:srgbClr val="92D050"/>
              </a:buClr>
              <a:buSzTx/>
              <a:buFont typeface="Arial" charset="0"/>
              <a:buChar char="•"/>
              <a:tabLst/>
              <a:defRPr/>
            </a:pPr>
            <a:endParaRPr kumimoji="0" lang="en-IE"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charset="0"/>
            </a:endParaRPr>
          </a:p>
        </p:txBody>
      </p:sp>
      <p:pic>
        <p:nvPicPr>
          <p:cNvPr id="4" name="Picture 3">
            <a:extLst>
              <a:ext uri="{FF2B5EF4-FFF2-40B4-BE49-F238E27FC236}">
                <a16:creationId xmlns="" xmlns:a16="http://schemas.microsoft.com/office/drawing/2014/main" id="{8EE5F910-8572-4B49-BFA9-B568D3F26C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6136" y="3140968"/>
            <a:ext cx="2447752" cy="3001070"/>
          </a:xfrm>
          <a:prstGeom prst="rect">
            <a:avLst/>
          </a:prstGeom>
        </p:spPr>
      </p:pic>
    </p:spTree>
    <p:extLst>
      <p:ext uri="{BB962C8B-B14F-4D97-AF65-F5344CB8AC3E}">
        <p14:creationId xmlns:p14="http://schemas.microsoft.com/office/powerpoint/2010/main" val="38130608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2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2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22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2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22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22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altLang="en-US" sz="4400" b="1" dirty="0">
                <a:solidFill>
                  <a:srgbClr val="0070C0"/>
                </a:solidFill>
                <a:latin typeface="Calibri" panose="020F0502020204030204" pitchFamily="34" charset="0"/>
              </a:rPr>
              <a:t/>
            </a:r>
            <a:br>
              <a:rPr lang="en-IE" altLang="en-US" sz="4400" b="1" dirty="0">
                <a:solidFill>
                  <a:srgbClr val="0070C0"/>
                </a:solidFill>
                <a:latin typeface="Calibri" panose="020F0502020204030204" pitchFamily="34" charset="0"/>
              </a:rPr>
            </a:br>
            <a:r>
              <a:rPr lang="en-IE" altLang="en-US" sz="4000" b="1" dirty="0" smtClean="0">
                <a:solidFill>
                  <a:srgbClr val="0070C0"/>
                </a:solidFill>
                <a:latin typeface="Calibri" panose="020F0502020204030204" pitchFamily="34" charset="0"/>
              </a:rPr>
              <a:t>Economic Factors </a:t>
            </a:r>
            <a:r>
              <a:rPr lang="en-IE" altLang="en-US" b="1" dirty="0" smtClean="0">
                <a:solidFill>
                  <a:srgbClr val="0070C0"/>
                </a:solidFill>
                <a:latin typeface="Calibri" panose="020F0502020204030204" pitchFamily="34" charset="0"/>
              </a:rPr>
              <a:t/>
            </a:r>
            <a:br>
              <a:rPr lang="en-IE" altLang="en-US" b="1" dirty="0" smtClean="0">
                <a:solidFill>
                  <a:srgbClr val="0070C0"/>
                </a:solidFill>
                <a:latin typeface="Calibri" panose="020F0502020204030204" pitchFamily="34" charset="0"/>
              </a:rPr>
            </a:br>
            <a:endParaRPr lang="en-IE" dirty="0"/>
          </a:p>
        </p:txBody>
      </p:sp>
      <p:sp>
        <p:nvSpPr>
          <p:cNvPr id="3" name="Footer Placeholder 2"/>
          <p:cNvSpPr>
            <a:spLocks noGrp="1"/>
          </p:cNvSpPr>
          <p:nvPr>
            <p:ph type="ftr" sz="quarter" idx="10"/>
          </p:nvPr>
        </p:nvSpPr>
        <p:spPr/>
        <p:txBody>
          <a:bodyPr/>
          <a:lstStyle/>
          <a:p>
            <a:pPr>
              <a:defRPr/>
            </a:pPr>
            <a:r>
              <a:rPr lang="en-IE" smtClean="0"/>
              <a:t>Irish Co-operative Organisation Society (ICOS)</a:t>
            </a:r>
            <a:endParaRPr lang="en-IE"/>
          </a:p>
        </p:txBody>
      </p:sp>
      <p:sp>
        <p:nvSpPr>
          <p:cNvPr id="4" name="Slide Number Placeholder 3"/>
          <p:cNvSpPr>
            <a:spLocks noGrp="1"/>
          </p:cNvSpPr>
          <p:nvPr>
            <p:ph type="sldNum" sz="quarter" idx="11"/>
          </p:nvPr>
        </p:nvSpPr>
        <p:spPr/>
        <p:txBody>
          <a:bodyPr/>
          <a:lstStyle/>
          <a:p>
            <a:pPr>
              <a:defRPr/>
            </a:pPr>
            <a:fld id="{855809BC-C319-4C72-8F5B-39A719A38B82}" type="slidenum">
              <a:rPr lang="en-IE" smtClean="0"/>
              <a:pPr>
                <a:defRPr/>
              </a:pPr>
              <a:t>5</a:t>
            </a:fld>
            <a:endParaRPr lang="en-IE"/>
          </a:p>
        </p:txBody>
      </p:sp>
      <p:sp>
        <p:nvSpPr>
          <p:cNvPr id="6" name="TextBox 5"/>
          <p:cNvSpPr txBox="1"/>
          <p:nvPr/>
        </p:nvSpPr>
        <p:spPr>
          <a:xfrm>
            <a:off x="611560" y="1417638"/>
            <a:ext cx="6984776" cy="3724096"/>
          </a:xfrm>
          <a:prstGeom prst="rect">
            <a:avLst/>
          </a:prstGeom>
          <a:noFill/>
        </p:spPr>
        <p:txBody>
          <a:bodyPr wrap="square" rtlCol="0">
            <a:spAutoFit/>
          </a:bodyPr>
          <a:lstStyle/>
          <a:p>
            <a:pPr marL="342900" indent="-342900" eaLnBrk="0" hangingPunct="0">
              <a:spcBef>
                <a:spcPct val="20000"/>
              </a:spcBef>
              <a:buClr>
                <a:schemeClr val="accent1"/>
              </a:buClr>
              <a:buFont typeface="Arial" charset="0"/>
              <a:buChar char="•"/>
            </a:pPr>
            <a:r>
              <a:rPr lang="en-IE" sz="2000" dirty="0" smtClean="0"/>
              <a:t>Dairy co-ops responsible </a:t>
            </a:r>
            <a:r>
              <a:rPr lang="en-IE" sz="2000" dirty="0"/>
              <a:t>for about </a:t>
            </a:r>
            <a:r>
              <a:rPr lang="en-IE" sz="2000" dirty="0" smtClean="0"/>
              <a:t>€14.5bn </a:t>
            </a:r>
            <a:r>
              <a:rPr lang="en-IE" sz="2000" dirty="0"/>
              <a:t>in </a:t>
            </a:r>
            <a:r>
              <a:rPr lang="en-IE" sz="2000" dirty="0" smtClean="0"/>
              <a:t>sales</a:t>
            </a:r>
          </a:p>
          <a:p>
            <a:pPr marL="342900" indent="-342900" eaLnBrk="0" hangingPunct="0">
              <a:spcBef>
                <a:spcPct val="20000"/>
              </a:spcBef>
              <a:buClr>
                <a:schemeClr val="accent1"/>
              </a:buClr>
              <a:buFont typeface="Arial" charset="0"/>
              <a:buChar char="•"/>
            </a:pPr>
            <a:r>
              <a:rPr lang="en-IE" sz="2000" dirty="0" smtClean="0"/>
              <a:t>Co-op </a:t>
            </a:r>
            <a:r>
              <a:rPr lang="en-IE" sz="2000" dirty="0"/>
              <a:t>marts sales € </a:t>
            </a:r>
            <a:r>
              <a:rPr lang="en-IE" sz="2000" dirty="0" smtClean="0"/>
              <a:t>180m, sell 1.79 million animals</a:t>
            </a:r>
          </a:p>
          <a:p>
            <a:pPr marL="342900" indent="-342900" eaLnBrk="0" hangingPunct="0">
              <a:spcBef>
                <a:spcPct val="20000"/>
              </a:spcBef>
              <a:buClr>
                <a:schemeClr val="accent1"/>
              </a:buClr>
              <a:buFont typeface="Arial" charset="0"/>
              <a:buChar char="•"/>
            </a:pPr>
            <a:r>
              <a:rPr lang="en-IE" sz="2000" dirty="0" smtClean="0"/>
              <a:t>150,000</a:t>
            </a:r>
            <a:r>
              <a:rPr lang="en-IE" sz="2000" dirty="0"/>
              <a:t>+ individual </a:t>
            </a:r>
            <a:r>
              <a:rPr lang="en-IE" sz="2000" dirty="0" smtClean="0"/>
              <a:t>members.</a:t>
            </a:r>
          </a:p>
          <a:p>
            <a:pPr marL="342900" indent="-342900" eaLnBrk="0" hangingPunct="0">
              <a:spcBef>
                <a:spcPct val="20000"/>
              </a:spcBef>
              <a:buClr>
                <a:schemeClr val="accent1"/>
              </a:buClr>
              <a:buFont typeface="Arial" charset="0"/>
              <a:buChar char="•"/>
            </a:pPr>
            <a:r>
              <a:rPr lang="en-IE" sz="2000" dirty="0" smtClean="0"/>
              <a:t>14,000 </a:t>
            </a:r>
            <a:r>
              <a:rPr lang="en-IE" sz="2000" dirty="0"/>
              <a:t>Irish </a:t>
            </a:r>
            <a:r>
              <a:rPr lang="en-IE" sz="2000" dirty="0" smtClean="0"/>
              <a:t>employees.</a:t>
            </a:r>
          </a:p>
          <a:p>
            <a:pPr marL="342900" indent="-342900" eaLnBrk="0" hangingPunct="0">
              <a:spcBef>
                <a:spcPct val="20000"/>
              </a:spcBef>
              <a:buClr>
                <a:schemeClr val="accent1"/>
              </a:buClr>
              <a:buFont typeface="Arial" charset="0"/>
              <a:buChar char="•"/>
            </a:pPr>
            <a:r>
              <a:rPr lang="en-IE" sz="2000" dirty="0" smtClean="0"/>
              <a:t>Combined </a:t>
            </a:r>
            <a:r>
              <a:rPr lang="en-IE" sz="2000" dirty="0"/>
              <a:t>global sales of € 15bn</a:t>
            </a:r>
            <a:r>
              <a:rPr lang="en-IE" sz="2000" dirty="0" smtClean="0"/>
              <a:t>.</a:t>
            </a:r>
          </a:p>
          <a:p>
            <a:pPr marL="342900" indent="-342900" eaLnBrk="0" hangingPunct="0">
              <a:spcBef>
                <a:spcPct val="20000"/>
              </a:spcBef>
              <a:buClr>
                <a:schemeClr val="accent1"/>
              </a:buClr>
              <a:buFont typeface="Arial" charset="0"/>
              <a:buChar char="•"/>
            </a:pPr>
            <a:r>
              <a:rPr lang="en-IE" sz="2000" dirty="0"/>
              <a:t>Response to Market </a:t>
            </a:r>
            <a:r>
              <a:rPr lang="en-IE" sz="2000" dirty="0" smtClean="0"/>
              <a:t>Failure </a:t>
            </a:r>
          </a:p>
          <a:p>
            <a:pPr marL="342900" indent="-342900" eaLnBrk="0" hangingPunct="0">
              <a:spcBef>
                <a:spcPct val="20000"/>
              </a:spcBef>
              <a:buClr>
                <a:schemeClr val="accent1"/>
              </a:buClr>
              <a:buFont typeface="Arial" charset="0"/>
              <a:buChar char="•"/>
            </a:pPr>
            <a:r>
              <a:rPr lang="en-IE" sz="2000" dirty="0" smtClean="0"/>
              <a:t>Group water schemes</a:t>
            </a:r>
            <a:endParaRPr lang="en-IE" sz="2000" dirty="0"/>
          </a:p>
          <a:p>
            <a:pPr marL="342900" indent="-342900" eaLnBrk="0" hangingPunct="0">
              <a:spcBef>
                <a:spcPct val="20000"/>
              </a:spcBef>
              <a:buClr>
                <a:schemeClr val="accent1"/>
              </a:buClr>
              <a:buFont typeface="Arial" charset="0"/>
              <a:buChar char="•"/>
            </a:pPr>
            <a:endParaRPr lang="en-IE" sz="2000" dirty="0" smtClean="0"/>
          </a:p>
          <a:p>
            <a:pPr marL="342900" indent="-342900" eaLnBrk="0" hangingPunct="0">
              <a:spcBef>
                <a:spcPct val="20000"/>
              </a:spcBef>
              <a:buClr>
                <a:schemeClr val="accent1"/>
              </a:buClr>
              <a:buFont typeface="Arial" charset="0"/>
              <a:buChar char="•"/>
            </a:pPr>
            <a:endParaRPr lang="en-IE" sz="2000" dirty="0"/>
          </a:p>
          <a:p>
            <a:pPr marL="342900" indent="-342900" eaLnBrk="0" hangingPunct="0">
              <a:spcBef>
                <a:spcPct val="20000"/>
              </a:spcBef>
              <a:buClr>
                <a:schemeClr val="accent1"/>
              </a:buClr>
              <a:buFont typeface="Arial" charset="0"/>
              <a:buChar char="•"/>
            </a:pPr>
            <a:endParaRPr lang="en-IE" sz="2000" dirty="0"/>
          </a:p>
        </p:txBody>
      </p:sp>
    </p:spTree>
    <p:extLst>
      <p:ext uri="{BB962C8B-B14F-4D97-AF65-F5344CB8AC3E}">
        <p14:creationId xmlns:p14="http://schemas.microsoft.com/office/powerpoint/2010/main" val="3416890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5911"/>
            <a:ext cx="7620000" cy="583545"/>
          </a:xfrm>
        </p:spPr>
        <p:txBody>
          <a:bodyPr/>
          <a:lstStyle/>
          <a:p>
            <a:r>
              <a:rPr lang="en-IE" sz="4000" dirty="0" smtClean="0"/>
              <a:t/>
            </a:r>
            <a:br>
              <a:rPr lang="en-IE" sz="4000" dirty="0" smtClean="0"/>
            </a:br>
            <a:r>
              <a:rPr lang="en-IE" sz="4000" dirty="0" smtClean="0"/>
              <a:t>Group Water Schemes</a:t>
            </a:r>
            <a:endParaRPr lang="en-IE" sz="4000" dirty="0"/>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6</a:t>
            </a:fld>
            <a:endParaRPr lang="en-IE"/>
          </a:p>
        </p:txBody>
      </p:sp>
      <p:sp>
        <p:nvSpPr>
          <p:cNvPr id="9221" name="Content Placeholder 1"/>
          <p:cNvSpPr txBox="1">
            <a:spLocks/>
          </p:cNvSpPr>
          <p:nvPr/>
        </p:nvSpPr>
        <p:spPr bwMode="auto">
          <a:xfrm>
            <a:off x="465007" y="1628800"/>
            <a:ext cx="7704137" cy="36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r>
              <a:rPr lang="en-IE" sz="2800" dirty="0">
                <a:latin typeface="Arial" panose="020B0604020202020204" pitchFamily="34" charset="0"/>
              </a:rPr>
              <a:t>R</a:t>
            </a:r>
            <a:r>
              <a:rPr lang="en-IE" sz="2800" dirty="0" smtClean="0">
                <a:latin typeface="Arial" panose="020B0604020202020204" pitchFamily="34" charset="0"/>
              </a:rPr>
              <a:t>ural phenomenon</a:t>
            </a:r>
            <a:endParaRPr lang="en-IE" sz="2800" dirty="0">
              <a:latin typeface="Arial" panose="020B0604020202020204" pitchFamily="34" charset="0"/>
            </a:endParaRPr>
          </a:p>
          <a:p>
            <a:r>
              <a:rPr lang="en-IE" sz="2800" dirty="0">
                <a:latin typeface="Arial" panose="020B0604020202020204" pitchFamily="34" charset="0"/>
              </a:rPr>
              <a:t>Providing water infrastructure where local authorities </a:t>
            </a:r>
            <a:r>
              <a:rPr lang="en-IE" sz="2800" dirty="0" smtClean="0">
                <a:latin typeface="Arial" panose="020B0604020202020204" pitchFamily="34" charset="0"/>
              </a:rPr>
              <a:t>couldn’t </a:t>
            </a:r>
            <a:r>
              <a:rPr lang="en-IE" sz="2800" dirty="0">
                <a:latin typeface="Arial" panose="020B0604020202020204" pitchFamily="34" charset="0"/>
              </a:rPr>
              <a:t>or </a:t>
            </a:r>
            <a:r>
              <a:rPr lang="en-IE" sz="2800" dirty="0" smtClean="0">
                <a:latin typeface="Arial" panose="020B0604020202020204" pitchFamily="34" charset="0"/>
              </a:rPr>
              <a:t>wouldn’t</a:t>
            </a:r>
            <a:endParaRPr lang="en-IE" sz="2800" dirty="0">
              <a:latin typeface="Arial" panose="020B0604020202020204" pitchFamily="34" charset="0"/>
            </a:endParaRPr>
          </a:p>
          <a:p>
            <a:r>
              <a:rPr lang="en-IE" sz="2800" dirty="0">
                <a:latin typeface="Arial" panose="020B0604020202020204" pitchFamily="34" charset="0"/>
              </a:rPr>
              <a:t>Operating more efficiently</a:t>
            </a:r>
            <a:endParaRPr lang="en-IE" sz="2800" dirty="0">
              <a:effectLst/>
              <a:latin typeface="Arial" panose="020B0604020202020204" pitchFamily="34" charset="0"/>
            </a:endParaRPr>
          </a:p>
        </p:txBody>
      </p:sp>
    </p:spTree>
    <p:extLst>
      <p:ext uri="{BB962C8B-B14F-4D97-AF65-F5344CB8AC3E}">
        <p14:creationId xmlns:p14="http://schemas.microsoft.com/office/powerpoint/2010/main" val="3882702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7620000" cy="1143000"/>
          </a:xfrm>
        </p:spPr>
        <p:txBody>
          <a:bodyPr/>
          <a:lstStyle/>
          <a:p>
            <a:r>
              <a:rPr lang="en-IE" sz="4000" dirty="0" smtClean="0"/>
              <a:t>Economic Factors – Co-op Failures</a:t>
            </a:r>
            <a:endParaRPr lang="en-IE" sz="4000" dirty="0"/>
          </a:p>
        </p:txBody>
      </p:sp>
      <p:sp>
        <p:nvSpPr>
          <p:cNvPr id="3" name="Footer Placeholder 2"/>
          <p:cNvSpPr>
            <a:spLocks noGrp="1"/>
          </p:cNvSpPr>
          <p:nvPr>
            <p:ph type="ftr" sz="quarter" idx="10"/>
          </p:nvPr>
        </p:nvSpPr>
        <p:spPr/>
        <p:txBody>
          <a:bodyPr/>
          <a:lstStyle/>
          <a:p>
            <a:pPr>
              <a:defRPr/>
            </a:pPr>
            <a:r>
              <a:rPr lang="en-IE" smtClean="0"/>
              <a:t>Irish Co-operative Organisation Society (ICOS)</a:t>
            </a:r>
            <a:endParaRPr lang="en-IE"/>
          </a:p>
        </p:txBody>
      </p:sp>
      <p:sp>
        <p:nvSpPr>
          <p:cNvPr id="4" name="Slide Number Placeholder 3"/>
          <p:cNvSpPr>
            <a:spLocks noGrp="1"/>
          </p:cNvSpPr>
          <p:nvPr>
            <p:ph type="sldNum" sz="quarter" idx="11"/>
          </p:nvPr>
        </p:nvSpPr>
        <p:spPr/>
        <p:txBody>
          <a:bodyPr/>
          <a:lstStyle/>
          <a:p>
            <a:pPr>
              <a:defRPr/>
            </a:pPr>
            <a:fld id="{855809BC-C319-4C72-8F5B-39A719A38B82}" type="slidenum">
              <a:rPr lang="en-IE" smtClean="0"/>
              <a:pPr>
                <a:defRPr/>
              </a:pPr>
              <a:t>7</a:t>
            </a:fld>
            <a:endParaRPr lang="en-IE"/>
          </a:p>
        </p:txBody>
      </p:sp>
      <p:sp>
        <p:nvSpPr>
          <p:cNvPr id="5" name="TextBox 4"/>
          <p:cNvSpPr txBox="1"/>
          <p:nvPr/>
        </p:nvSpPr>
        <p:spPr>
          <a:xfrm>
            <a:off x="401053" y="1340768"/>
            <a:ext cx="7620000" cy="3631763"/>
          </a:xfrm>
          <a:prstGeom prst="rect">
            <a:avLst/>
          </a:prstGeom>
          <a:noFill/>
        </p:spPr>
        <p:txBody>
          <a:bodyPr wrap="square" rtlCol="0">
            <a:spAutoFit/>
          </a:bodyPr>
          <a:lstStyle/>
          <a:p>
            <a:pPr marL="342900" indent="-342900" eaLnBrk="0" hangingPunct="0">
              <a:spcBef>
                <a:spcPct val="20000"/>
              </a:spcBef>
              <a:buClr>
                <a:schemeClr val="accent1"/>
              </a:buClr>
              <a:buFont typeface="Arial" charset="0"/>
              <a:buChar char="•"/>
            </a:pPr>
            <a:endParaRPr lang="en-IE" sz="2000" dirty="0" smtClean="0"/>
          </a:p>
          <a:p>
            <a:pPr marL="342900" indent="-342900" eaLnBrk="0" hangingPunct="0">
              <a:spcBef>
                <a:spcPct val="20000"/>
              </a:spcBef>
              <a:buClr>
                <a:schemeClr val="accent1"/>
              </a:buClr>
              <a:buFont typeface="Arial" charset="0"/>
              <a:buChar char="•"/>
            </a:pPr>
            <a:r>
              <a:rPr lang="en-IE" sz="2000" dirty="0" smtClean="0"/>
              <a:t>Co-ops </a:t>
            </a:r>
            <a:r>
              <a:rPr lang="en-IE" sz="2000" dirty="0"/>
              <a:t>had been involved in meat processing</a:t>
            </a:r>
          </a:p>
          <a:p>
            <a:pPr marL="800100" lvl="1" indent="-342900" eaLnBrk="0" hangingPunct="0">
              <a:spcBef>
                <a:spcPct val="20000"/>
              </a:spcBef>
              <a:buClr>
                <a:schemeClr val="accent1"/>
              </a:buClr>
              <a:buFont typeface="Arial" charset="0"/>
              <a:buChar char="•"/>
            </a:pPr>
            <a:r>
              <a:rPr lang="en-IE" sz="2000" dirty="0" smtClean="0"/>
              <a:t>Beef/</a:t>
            </a:r>
            <a:r>
              <a:rPr lang="en-IE" sz="2000" dirty="0" err="1" smtClean="0"/>
              <a:t>Sheepmeat</a:t>
            </a:r>
            <a:r>
              <a:rPr lang="en-IE" sz="2000" dirty="0" smtClean="0"/>
              <a:t>/</a:t>
            </a:r>
            <a:r>
              <a:rPr lang="en-IE" sz="2000" dirty="0" err="1" smtClean="0"/>
              <a:t>Pigmeat</a:t>
            </a:r>
            <a:r>
              <a:rPr lang="en-IE" sz="2000" dirty="0" smtClean="0"/>
              <a:t>/Fruit </a:t>
            </a:r>
            <a:r>
              <a:rPr lang="en-IE" sz="2000" dirty="0"/>
              <a:t>and Vegetable sector</a:t>
            </a:r>
          </a:p>
          <a:p>
            <a:pPr marL="342900" indent="-342900" eaLnBrk="0" hangingPunct="0">
              <a:spcBef>
                <a:spcPct val="20000"/>
              </a:spcBef>
              <a:buClr>
                <a:schemeClr val="accent1"/>
              </a:buClr>
              <a:buFont typeface="Arial" charset="0"/>
              <a:buChar char="•"/>
            </a:pPr>
            <a:r>
              <a:rPr lang="en-IE" sz="2000" dirty="0"/>
              <a:t>In all cases, they ceased; Why?</a:t>
            </a:r>
          </a:p>
          <a:p>
            <a:pPr marL="800100" lvl="1" indent="-342900" eaLnBrk="0" hangingPunct="0">
              <a:spcBef>
                <a:spcPct val="20000"/>
              </a:spcBef>
              <a:buClr>
                <a:schemeClr val="accent1"/>
              </a:buClr>
              <a:buFont typeface="Arial" charset="0"/>
              <a:buChar char="•"/>
            </a:pPr>
            <a:r>
              <a:rPr lang="en-IE" sz="2000" dirty="0" smtClean="0"/>
              <a:t>inefficient</a:t>
            </a:r>
            <a:r>
              <a:rPr lang="en-IE" sz="2000" dirty="0"/>
              <a:t>?</a:t>
            </a:r>
          </a:p>
          <a:p>
            <a:pPr marL="800100" lvl="1" indent="-342900" eaLnBrk="0" hangingPunct="0">
              <a:spcBef>
                <a:spcPct val="20000"/>
              </a:spcBef>
              <a:buClr>
                <a:schemeClr val="accent1"/>
              </a:buClr>
              <a:buFont typeface="Arial" charset="0"/>
              <a:buChar char="•"/>
            </a:pPr>
            <a:r>
              <a:rPr lang="en-IE" sz="2000" dirty="0" smtClean="0"/>
              <a:t>slow</a:t>
            </a:r>
            <a:r>
              <a:rPr lang="en-IE" sz="2000" dirty="0"/>
              <a:t>? </a:t>
            </a:r>
          </a:p>
          <a:p>
            <a:pPr marL="800100" lvl="1" indent="-342900" eaLnBrk="0" hangingPunct="0">
              <a:spcBef>
                <a:spcPct val="20000"/>
              </a:spcBef>
              <a:buClr>
                <a:schemeClr val="accent1"/>
              </a:buClr>
              <a:buFont typeface="Arial" charset="0"/>
              <a:buChar char="•"/>
            </a:pPr>
            <a:r>
              <a:rPr lang="en-IE" sz="2000" dirty="0" smtClean="0"/>
              <a:t>naive?</a:t>
            </a:r>
            <a:endParaRPr lang="en-IE" sz="2000" dirty="0"/>
          </a:p>
          <a:p>
            <a:pPr marL="800100" lvl="1" indent="-342900" eaLnBrk="0" hangingPunct="0">
              <a:spcBef>
                <a:spcPct val="20000"/>
              </a:spcBef>
              <a:buClr>
                <a:schemeClr val="accent1"/>
              </a:buClr>
              <a:buFont typeface="Arial" charset="0"/>
              <a:buChar char="•"/>
            </a:pPr>
            <a:r>
              <a:rPr lang="en-IE" sz="2000" dirty="0" smtClean="0"/>
              <a:t>unprofitable?</a:t>
            </a:r>
            <a:endParaRPr lang="en-IE" sz="2000" dirty="0"/>
          </a:p>
          <a:p>
            <a:pPr marL="800100" lvl="1" indent="-342900" eaLnBrk="0" hangingPunct="0">
              <a:spcBef>
                <a:spcPct val="20000"/>
              </a:spcBef>
              <a:buClr>
                <a:schemeClr val="accent1"/>
              </a:buClr>
              <a:buFont typeface="Arial" charset="0"/>
              <a:buChar char="•"/>
            </a:pPr>
            <a:r>
              <a:rPr lang="en-IE" sz="2000" dirty="0"/>
              <a:t>r</a:t>
            </a:r>
            <a:r>
              <a:rPr lang="en-IE" sz="2000" dirty="0" smtClean="0"/>
              <a:t>eluctant </a:t>
            </a:r>
            <a:r>
              <a:rPr lang="en-IE" sz="2000" dirty="0"/>
              <a:t>to take a tough stance with </a:t>
            </a:r>
            <a:r>
              <a:rPr lang="en-IE" sz="2000" dirty="0" smtClean="0"/>
              <a:t>members</a:t>
            </a:r>
            <a:r>
              <a:rPr lang="en-IE" sz="2000" dirty="0"/>
              <a:t>?</a:t>
            </a:r>
          </a:p>
          <a:p>
            <a:endParaRPr lang="en-IE" dirty="0"/>
          </a:p>
        </p:txBody>
      </p:sp>
    </p:spTree>
    <p:extLst>
      <p:ext uri="{BB962C8B-B14F-4D97-AF65-F5344CB8AC3E}">
        <p14:creationId xmlns:p14="http://schemas.microsoft.com/office/powerpoint/2010/main" val="502764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4200" dirty="0" smtClean="0">
                <a:latin typeface="Calibri" panose="020F0502020204030204" pitchFamily="34" charset="0"/>
              </a:rPr>
              <a:t>ICOS</a:t>
            </a:r>
            <a:endParaRPr lang="en-IE" sz="4200" dirty="0">
              <a:latin typeface="Calibri" panose="020F0502020204030204" pitchFamily="34" charset="0"/>
            </a:endParaRP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8</a:t>
            </a:fld>
            <a:endParaRPr lang="en-IE"/>
          </a:p>
        </p:txBody>
      </p:sp>
      <p:sp>
        <p:nvSpPr>
          <p:cNvPr id="9221" name="Content Placeholder 1"/>
          <p:cNvSpPr txBox="1">
            <a:spLocks/>
          </p:cNvSpPr>
          <p:nvPr/>
        </p:nvSpPr>
        <p:spPr bwMode="auto">
          <a:xfrm>
            <a:off x="1249363" y="1386450"/>
            <a:ext cx="6058941" cy="3266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r>
              <a:rPr lang="en-IE" sz="1800" dirty="0"/>
              <a:t>Represents over 130 </a:t>
            </a:r>
            <a:r>
              <a:rPr lang="en-IE" sz="1800" dirty="0" smtClean="0"/>
              <a:t>co-operative businesses </a:t>
            </a:r>
            <a:r>
              <a:rPr lang="en-IE" sz="1800" dirty="0"/>
              <a:t>and organisations in </a:t>
            </a:r>
            <a:r>
              <a:rPr lang="en-IE" sz="1800" dirty="0" smtClean="0"/>
              <a:t>Ireland</a:t>
            </a:r>
          </a:p>
          <a:p>
            <a:pPr lvl="1"/>
            <a:r>
              <a:rPr lang="en-IE" sz="1600" dirty="0"/>
              <a:t>Dairy, Livestock and Rural Co-operative </a:t>
            </a:r>
            <a:r>
              <a:rPr lang="en-IE" sz="1600" dirty="0" smtClean="0"/>
              <a:t>Enterprise sectors</a:t>
            </a:r>
            <a:r>
              <a:rPr lang="en-IE" sz="1600" dirty="0"/>
              <a:t>.</a:t>
            </a:r>
          </a:p>
          <a:p>
            <a:pPr lvl="1"/>
            <a:r>
              <a:rPr lang="en-IE" sz="1600" dirty="0" smtClean="0"/>
              <a:t>13 </a:t>
            </a:r>
            <a:r>
              <a:rPr lang="en-IE" sz="1600" dirty="0"/>
              <a:t>person board. President: </a:t>
            </a:r>
            <a:r>
              <a:rPr lang="en-IE" sz="1600" dirty="0" smtClean="0"/>
              <a:t>Michael Spellman, Roscommon C-operative Mart.</a:t>
            </a:r>
          </a:p>
          <a:p>
            <a:r>
              <a:rPr lang="en-IE" sz="1800" dirty="0" smtClean="0"/>
              <a:t>Providing Co-ops with:</a:t>
            </a:r>
          </a:p>
          <a:p>
            <a:pPr lvl="1"/>
            <a:r>
              <a:rPr lang="en-IE" sz="1600" dirty="0" smtClean="0"/>
              <a:t>A Voice</a:t>
            </a:r>
            <a:endParaRPr lang="en-IE" sz="1600" dirty="0"/>
          </a:p>
          <a:p>
            <a:pPr lvl="1"/>
            <a:r>
              <a:rPr lang="en-IE" sz="1600" dirty="0" smtClean="0"/>
              <a:t>Advice</a:t>
            </a:r>
            <a:r>
              <a:rPr lang="en-IE" sz="1600" dirty="0"/>
              <a:t>, Support, Development</a:t>
            </a:r>
          </a:p>
          <a:p>
            <a:pPr lvl="1"/>
            <a:r>
              <a:rPr lang="en-IE" sz="1600" dirty="0" smtClean="0"/>
              <a:t>Governance </a:t>
            </a:r>
            <a:r>
              <a:rPr lang="en-IE" sz="1600" dirty="0"/>
              <a:t>&amp; Rules</a:t>
            </a:r>
          </a:p>
          <a:p>
            <a:pPr lvl="1"/>
            <a:r>
              <a:rPr lang="en-IE" sz="1600" dirty="0" smtClean="0"/>
              <a:t>Communication </a:t>
            </a:r>
            <a:r>
              <a:rPr lang="en-IE" sz="1600" dirty="0"/>
              <a:t>&amp; </a:t>
            </a:r>
            <a:r>
              <a:rPr lang="en-IE" sz="1600" dirty="0" smtClean="0"/>
              <a:t>Networking</a:t>
            </a:r>
            <a:endParaRPr lang="en-IE" sz="1600" dirty="0"/>
          </a:p>
          <a:p>
            <a:pPr lvl="1"/>
            <a:r>
              <a:rPr lang="en-IE" sz="1600" dirty="0" smtClean="0"/>
              <a:t>Training </a:t>
            </a:r>
            <a:r>
              <a:rPr lang="en-IE" sz="1600" dirty="0"/>
              <a:t>&amp; Education</a:t>
            </a:r>
          </a:p>
          <a:p>
            <a:pPr lvl="1"/>
            <a:r>
              <a:rPr lang="en-IE" sz="1600" dirty="0" smtClean="0"/>
              <a:t>Lobbying</a:t>
            </a:r>
            <a:r>
              <a:rPr lang="en-IE" sz="1600" dirty="0"/>
              <a:t>: Legislation &amp; Representation</a:t>
            </a:r>
          </a:p>
          <a:p>
            <a:pPr lvl="1"/>
            <a:r>
              <a:rPr lang="en-IE" sz="1600" dirty="0" smtClean="0"/>
              <a:t>Funding</a:t>
            </a:r>
            <a:endParaRPr lang="en-IE" sz="1600" dirty="0"/>
          </a:p>
          <a:p>
            <a:pPr eaLnBrk="1" hangingPunct="1"/>
            <a:endParaRPr lang="en-IE" altLang="en-US" sz="1800" dirty="0"/>
          </a:p>
          <a:p>
            <a:pPr eaLnBrk="1" hangingPunct="1"/>
            <a:endParaRPr lang="en-IE" altLang="en-US" sz="1800" dirty="0"/>
          </a:p>
          <a:p>
            <a:pPr eaLnBrk="1" hangingPunct="1"/>
            <a:endParaRPr lang="en-IE" altLang="en-US" sz="1800" dirty="0"/>
          </a:p>
        </p:txBody>
      </p:sp>
      <p:pic>
        <p:nvPicPr>
          <p:cNvPr id="6" name="Picture 9" descr="I:\Data\Windows\Administration\icos Branding\New ICOS Logo\Plunkett Institute\Large-plunkett-Logo.png">
            <a:extLst>
              <a:ext uri="{FF2B5EF4-FFF2-40B4-BE49-F238E27FC236}">
                <a16:creationId xmlns="" xmlns:a16="http://schemas.microsoft.com/office/drawing/2014/main" id="{F0194694-3D0A-41B2-A8CA-C23472F687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5300" y="5201816"/>
            <a:ext cx="1661900" cy="1656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315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IE" sz="4000" dirty="0" smtClean="0">
                <a:latin typeface="Calibri" panose="020F0502020204030204" pitchFamily="34" charset="0"/>
              </a:rPr>
              <a:t>Legal Factors</a:t>
            </a:r>
            <a:endParaRPr lang="en-IE" sz="4000" dirty="0">
              <a:latin typeface="Calibri" panose="020F0502020204030204" pitchFamily="34" charset="0"/>
            </a:endParaRPr>
          </a:p>
        </p:txBody>
      </p:sp>
      <p:sp>
        <p:nvSpPr>
          <p:cNvPr id="9219" name="Footer Placeholder 2"/>
          <p:cNvSpPr>
            <a:spLocks noGrp="1"/>
          </p:cNvSpPr>
          <p:nvPr>
            <p:ph type="ftr"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Franklin Gothic Medium" pitchFamily="34" charset="0"/>
              </a:defRPr>
            </a:lvl1pPr>
            <a:lvl2pPr marL="742950" indent="-285750">
              <a:defRPr>
                <a:solidFill>
                  <a:schemeClr val="tx1"/>
                </a:solidFill>
                <a:latin typeface="Franklin Gothic Medium" pitchFamily="34" charset="0"/>
              </a:defRPr>
            </a:lvl2pPr>
            <a:lvl3pPr marL="1143000" indent="-228600">
              <a:defRPr>
                <a:solidFill>
                  <a:schemeClr val="tx1"/>
                </a:solidFill>
                <a:latin typeface="Franklin Gothic Medium" pitchFamily="34" charset="0"/>
              </a:defRPr>
            </a:lvl3pPr>
            <a:lvl4pPr marL="1600200" indent="-228600">
              <a:defRPr>
                <a:solidFill>
                  <a:schemeClr val="tx1"/>
                </a:solidFill>
                <a:latin typeface="Franklin Gothic Medium" pitchFamily="34" charset="0"/>
              </a:defRPr>
            </a:lvl4pPr>
            <a:lvl5pPr marL="2057400" indent="-228600">
              <a:defRPr>
                <a:solidFill>
                  <a:schemeClr val="tx1"/>
                </a:solidFill>
                <a:latin typeface="Franklin Gothic Medium" pitchFamily="34" charset="0"/>
              </a:defRPr>
            </a:lvl5pPr>
            <a:lvl6pPr marL="2514600" indent="-228600" fontAlgn="base">
              <a:spcBef>
                <a:spcPct val="0"/>
              </a:spcBef>
              <a:spcAft>
                <a:spcPct val="0"/>
              </a:spcAft>
              <a:defRPr>
                <a:solidFill>
                  <a:schemeClr val="tx1"/>
                </a:solidFill>
                <a:latin typeface="Franklin Gothic Medium" pitchFamily="34" charset="0"/>
              </a:defRPr>
            </a:lvl6pPr>
            <a:lvl7pPr marL="2971800" indent="-228600" fontAlgn="base">
              <a:spcBef>
                <a:spcPct val="0"/>
              </a:spcBef>
              <a:spcAft>
                <a:spcPct val="0"/>
              </a:spcAft>
              <a:defRPr>
                <a:solidFill>
                  <a:schemeClr val="tx1"/>
                </a:solidFill>
                <a:latin typeface="Franklin Gothic Medium" pitchFamily="34" charset="0"/>
              </a:defRPr>
            </a:lvl7pPr>
            <a:lvl8pPr marL="3429000" indent="-228600" fontAlgn="base">
              <a:spcBef>
                <a:spcPct val="0"/>
              </a:spcBef>
              <a:spcAft>
                <a:spcPct val="0"/>
              </a:spcAft>
              <a:defRPr>
                <a:solidFill>
                  <a:schemeClr val="tx1"/>
                </a:solidFill>
                <a:latin typeface="Franklin Gothic Medium" pitchFamily="34" charset="0"/>
              </a:defRPr>
            </a:lvl8pPr>
            <a:lvl9pPr marL="3886200" indent="-228600" fontAlgn="base">
              <a:spcBef>
                <a:spcPct val="0"/>
              </a:spcBef>
              <a:spcAft>
                <a:spcPct val="0"/>
              </a:spcAft>
              <a:defRPr>
                <a:solidFill>
                  <a:schemeClr val="tx1"/>
                </a:solidFill>
                <a:latin typeface="Franklin Gothic Medium" pitchFamily="34" charset="0"/>
              </a:defRPr>
            </a:lvl9pPr>
          </a:lstStyle>
          <a:p>
            <a:pPr fontAlgn="base">
              <a:spcBef>
                <a:spcPct val="0"/>
              </a:spcBef>
              <a:spcAft>
                <a:spcPct val="0"/>
              </a:spcAft>
              <a:defRPr/>
            </a:pPr>
            <a:r>
              <a:rPr lang="en-IE" dirty="0">
                <a:solidFill>
                  <a:schemeClr val="bg2"/>
                </a:solidFill>
                <a:latin typeface="Century Gothic" pitchFamily="34" charset="0"/>
              </a:rPr>
              <a:t>Irish Co-operative Organisation Society (ICOS)</a:t>
            </a:r>
          </a:p>
        </p:txBody>
      </p:sp>
      <p:sp>
        <p:nvSpPr>
          <p:cNvPr id="9220" name="Slide Number Placeholder 3"/>
          <p:cNvSpPr>
            <a:spLocks noGrp="1"/>
          </p:cNvSpPr>
          <p:nvPr>
            <p:ph type="sldNum" sz="quarter" idx="11"/>
          </p:nvPr>
        </p:nvSpPr>
        <p:spPr bwMode="auto">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pPr fontAlgn="base">
              <a:spcBef>
                <a:spcPct val="0"/>
              </a:spcBef>
              <a:spcAft>
                <a:spcPct val="0"/>
              </a:spcAft>
              <a:defRPr/>
            </a:pPr>
            <a:fld id="{DB424F99-4BEC-4144-8A24-B1FBD4DAA7BE}" type="slidenum">
              <a:rPr lang="en-IE" smtClean="0"/>
              <a:pPr fontAlgn="base">
                <a:spcBef>
                  <a:spcPct val="0"/>
                </a:spcBef>
                <a:spcAft>
                  <a:spcPct val="0"/>
                </a:spcAft>
                <a:defRPr/>
              </a:pPr>
              <a:t>9</a:t>
            </a:fld>
            <a:endParaRPr lang="en-IE"/>
          </a:p>
        </p:txBody>
      </p:sp>
      <p:sp>
        <p:nvSpPr>
          <p:cNvPr id="9221" name="Content Placeholder 1"/>
          <p:cNvSpPr txBox="1">
            <a:spLocks/>
          </p:cNvSpPr>
          <p:nvPr/>
        </p:nvSpPr>
        <p:spPr bwMode="auto">
          <a:xfrm>
            <a:off x="468313" y="1417638"/>
            <a:ext cx="7704137"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chemeClr val="accent1"/>
              </a:buClr>
              <a:buFont typeface="Arial" charset="0"/>
              <a:buChar char="•"/>
              <a:defRPr sz="2200">
                <a:solidFill>
                  <a:schemeClr val="tx1"/>
                </a:solidFill>
                <a:latin typeface="Franklin Gothic Medium" pitchFamily="34" charset="0"/>
              </a:defRPr>
            </a:lvl1pPr>
            <a:lvl2pPr marL="639763" indent="-228600" eaLnBrk="0" hangingPunct="0">
              <a:spcBef>
                <a:spcPct val="20000"/>
              </a:spcBef>
              <a:buClr>
                <a:schemeClr val="accent2"/>
              </a:buClr>
              <a:buFont typeface="Arial" charset="0"/>
              <a:buChar char="•"/>
              <a:defRPr sz="2000">
                <a:solidFill>
                  <a:schemeClr val="tx1"/>
                </a:solidFill>
                <a:latin typeface="Franklin Gothic Medium" pitchFamily="34" charset="0"/>
              </a:defRPr>
            </a:lvl2pPr>
            <a:lvl3pPr marL="1004888" indent="-228600" eaLnBrk="0" hangingPunct="0">
              <a:spcBef>
                <a:spcPct val="20000"/>
              </a:spcBef>
              <a:buClr>
                <a:srgbClr val="40AFFF"/>
              </a:buClr>
              <a:buFont typeface="Arial" charset="0"/>
              <a:buChar char="•"/>
              <a:defRPr>
                <a:solidFill>
                  <a:schemeClr val="tx1"/>
                </a:solidFill>
                <a:latin typeface="Franklin Gothic Medium" pitchFamily="34" charset="0"/>
              </a:defRPr>
            </a:lvl3pPr>
            <a:lvl4pPr marL="1279525" indent="-228600" eaLnBrk="0" hangingPunct="0">
              <a:spcBef>
                <a:spcPct val="20000"/>
              </a:spcBef>
              <a:buClr>
                <a:srgbClr val="77D5EA"/>
              </a:buClr>
              <a:buFont typeface="Arial" charset="0"/>
              <a:buChar char="•"/>
              <a:defRPr sz="1600">
                <a:solidFill>
                  <a:schemeClr val="tx1"/>
                </a:solidFill>
                <a:latin typeface="Franklin Gothic Medium" pitchFamily="34" charset="0"/>
              </a:defRPr>
            </a:lvl4pPr>
            <a:lvl5pPr marL="1554163" indent="-228600" eaLnBrk="0" hangingPunct="0">
              <a:spcBef>
                <a:spcPct val="20000"/>
              </a:spcBef>
              <a:buClr>
                <a:srgbClr val="A8BFDF"/>
              </a:buClr>
              <a:buFont typeface="Arial" charset="0"/>
              <a:buChar char="•"/>
              <a:defRPr sz="1400">
                <a:solidFill>
                  <a:schemeClr val="tx1"/>
                </a:solidFill>
                <a:latin typeface="Franklin Gothic Medium" pitchFamily="34" charset="0"/>
              </a:defRPr>
            </a:lvl5pPr>
            <a:lvl6pPr marL="20113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6pPr>
            <a:lvl7pPr marL="24685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7pPr>
            <a:lvl8pPr marL="29257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8pPr>
            <a:lvl9pPr marL="3382963" indent="-228600" eaLnBrk="0" fontAlgn="base" hangingPunct="0">
              <a:spcBef>
                <a:spcPct val="20000"/>
              </a:spcBef>
              <a:spcAft>
                <a:spcPct val="0"/>
              </a:spcAft>
              <a:buClr>
                <a:srgbClr val="A8BFDF"/>
              </a:buClr>
              <a:buFont typeface="Arial" charset="0"/>
              <a:buChar char="•"/>
              <a:defRPr sz="1400">
                <a:solidFill>
                  <a:schemeClr val="tx1"/>
                </a:solidFill>
                <a:latin typeface="Franklin Gothic Medium" pitchFamily="34" charset="0"/>
              </a:defRPr>
            </a:lvl9pPr>
          </a:lstStyle>
          <a:p>
            <a:pPr marL="0" lvl="0" indent="0" algn="just" eaLnBrk="1" hangingPunct="1">
              <a:buClr>
                <a:srgbClr val="92D050"/>
              </a:buClr>
              <a:buNone/>
              <a:defRPr/>
            </a:pPr>
            <a:r>
              <a:rPr lang="en-IE" altLang="en-US" sz="3200" dirty="0">
                <a:solidFill>
                  <a:srgbClr val="00B050"/>
                </a:solidFill>
                <a:latin typeface="Calibri" panose="020F0502020204030204" pitchFamily="34" charset="0"/>
              </a:rPr>
              <a:t>Legal status of a Co-operative</a:t>
            </a:r>
          </a:p>
          <a:p>
            <a:pPr marL="0" lvl="0" indent="0" algn="just" eaLnBrk="1" hangingPunct="1">
              <a:buClr>
                <a:srgbClr val="92D050"/>
              </a:buClr>
              <a:buNone/>
              <a:defRPr/>
            </a:pPr>
            <a:endParaRPr lang="en-IE" altLang="en-US" sz="800" dirty="0">
              <a:solidFill>
                <a:srgbClr val="00B050"/>
              </a:solidFill>
              <a:latin typeface="Calibri" panose="020F0502020204030204" pitchFamily="34" charset="0"/>
            </a:endParaRPr>
          </a:p>
          <a:p>
            <a:pPr lvl="0" eaLnBrk="1" hangingPunct="1">
              <a:buClr>
                <a:srgbClr val="92D050"/>
              </a:buClr>
              <a:defRPr/>
            </a:pPr>
            <a:r>
              <a:rPr lang="en-IE" altLang="en-US" sz="3800" dirty="0" smtClean="0">
                <a:solidFill>
                  <a:prstClr val="black"/>
                </a:solidFill>
                <a:latin typeface="Calibri" panose="020F0502020204030204" pitchFamily="34" charset="0"/>
              </a:rPr>
              <a:t>A Co-op has </a:t>
            </a:r>
            <a:r>
              <a:rPr lang="en-IE" altLang="en-US" sz="3800" dirty="0">
                <a:solidFill>
                  <a:prstClr val="black"/>
                </a:solidFill>
                <a:latin typeface="Calibri" panose="020F0502020204030204" pitchFamily="34" charset="0"/>
              </a:rPr>
              <a:t>“corporate personality” </a:t>
            </a:r>
          </a:p>
          <a:p>
            <a:pPr marL="0" lvl="0" indent="0" eaLnBrk="1" hangingPunct="1">
              <a:buClr>
                <a:srgbClr val="92D050"/>
              </a:buClr>
              <a:buNone/>
              <a:defRPr/>
            </a:pPr>
            <a:endParaRPr lang="en-IE" altLang="en-US" sz="1400" dirty="0">
              <a:solidFill>
                <a:prstClr val="black"/>
              </a:solidFill>
              <a:latin typeface="Calibri" panose="020F0502020204030204" pitchFamily="34" charset="0"/>
            </a:endParaRPr>
          </a:p>
          <a:p>
            <a:pPr lvl="0" eaLnBrk="1" hangingPunct="1">
              <a:buClr>
                <a:srgbClr val="92D050"/>
              </a:buClr>
              <a:defRPr/>
            </a:pPr>
            <a:r>
              <a:rPr lang="en-IE" altLang="en-US" sz="3800" dirty="0">
                <a:solidFill>
                  <a:prstClr val="black"/>
                </a:solidFill>
                <a:latin typeface="Calibri" panose="020F0502020204030204" pitchFamily="34" charset="0"/>
              </a:rPr>
              <a:t>What does this mean?</a:t>
            </a:r>
          </a:p>
          <a:p>
            <a:pPr marL="776288" lvl="2" indent="0" eaLnBrk="1" hangingPunct="1">
              <a:buNone/>
            </a:pPr>
            <a:r>
              <a:rPr lang="en-IE" altLang="en-US" dirty="0"/>
              <a:t>		</a:t>
            </a:r>
            <a:endParaRPr lang="en-IE" altLang="en-US" sz="1800" dirty="0"/>
          </a:p>
        </p:txBody>
      </p:sp>
    </p:spTree>
    <p:extLst>
      <p:ext uri="{BB962C8B-B14F-4D97-AF65-F5344CB8AC3E}">
        <p14:creationId xmlns:p14="http://schemas.microsoft.com/office/powerpoint/2010/main" val="1655894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COS_Pres">
  <a:themeElements>
    <a:clrScheme name="Custom 6">
      <a:dk1>
        <a:sysClr val="windowText" lastClr="000000"/>
      </a:dk1>
      <a:lt1>
        <a:sysClr val="window" lastClr="FFFFFF"/>
      </a:lt1>
      <a:dk2>
        <a:srgbClr val="0070C0"/>
      </a:dk2>
      <a:lt2>
        <a:srgbClr val="DEF5FA"/>
      </a:lt2>
      <a:accent1>
        <a:srgbClr val="92D050"/>
      </a:accent1>
      <a:accent2>
        <a:srgbClr val="0070C0"/>
      </a:accent2>
      <a:accent3>
        <a:srgbClr val="40AFFF"/>
      </a:accent3>
      <a:accent4>
        <a:srgbClr val="77D5EA"/>
      </a:accent4>
      <a:accent5>
        <a:srgbClr val="A8BFDF"/>
      </a:accent5>
      <a:accent6>
        <a:srgbClr val="7F7F7F"/>
      </a:accent6>
      <a:hlink>
        <a:srgbClr val="005390"/>
      </a:hlink>
      <a:folHlink>
        <a:srgbClr val="92D05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ICOS_Pres</Template>
  <TotalTime>9579</TotalTime>
  <Words>1628</Words>
  <Application>Microsoft Office PowerPoint</Application>
  <PresentationFormat>On-screen Show (4:3)</PresentationFormat>
  <Paragraphs>531</Paragraphs>
  <Slides>32</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Calibri</vt:lpstr>
      <vt:lpstr>Century Gothic</vt:lpstr>
      <vt:lpstr>Franklin Gothic Medium</vt:lpstr>
      <vt:lpstr>Rod</vt:lpstr>
      <vt:lpstr>Wingdings</vt:lpstr>
      <vt:lpstr>Wingdings 2</vt:lpstr>
      <vt:lpstr>ICOS_Pres</vt:lpstr>
      <vt:lpstr>The Do’s &amp; Don’ts  for Co-Operative Directors</vt:lpstr>
      <vt:lpstr>Your Co-operative </vt:lpstr>
      <vt:lpstr>Your Co-operative </vt:lpstr>
      <vt:lpstr>Co-operatives – the fundamentals</vt:lpstr>
      <vt:lpstr> Economic Factors  </vt:lpstr>
      <vt:lpstr> Group Water Schemes</vt:lpstr>
      <vt:lpstr>Economic Factors – Co-op Failures</vt:lpstr>
      <vt:lpstr>ICOS</vt:lpstr>
      <vt:lpstr>Legal Factors</vt:lpstr>
      <vt:lpstr>Legal Factors </vt:lpstr>
      <vt:lpstr>Governance through relationships</vt:lpstr>
      <vt:lpstr>Responsibilities and Relationships </vt:lpstr>
      <vt:lpstr>Responsibilities and Relationships </vt:lpstr>
      <vt:lpstr>Responsibilities and Relationships are defined through Governance</vt:lpstr>
      <vt:lpstr>First up…the Society Rules</vt:lpstr>
      <vt:lpstr>The Rules</vt:lpstr>
      <vt:lpstr>Governance - the Rules</vt:lpstr>
      <vt:lpstr>The Rules</vt:lpstr>
      <vt:lpstr>The Rules</vt:lpstr>
      <vt:lpstr>Governance – the IPS Acts </vt:lpstr>
      <vt:lpstr>Governance – Company Law</vt:lpstr>
      <vt:lpstr>Governance – Companies Acts</vt:lpstr>
      <vt:lpstr>Fiduciary Duties</vt:lpstr>
      <vt:lpstr>Fiduciary Duties</vt:lpstr>
      <vt:lpstr>Fiduciary Duties</vt:lpstr>
      <vt:lpstr>The Law – Other legislation </vt:lpstr>
      <vt:lpstr>Legal horizon</vt:lpstr>
      <vt:lpstr>Good Practise</vt:lpstr>
      <vt:lpstr>Final Thoughts</vt:lpstr>
      <vt:lpstr>       </vt:lpstr>
      <vt:lpstr> Thank You       </vt:lpstr>
      <vt:lpstr>      James Doyle      Legal &amp; Governance Executive    james.doyle@icos.ie  (061) 503066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 Pelly</dc:creator>
  <cp:lastModifiedBy>Darragh Walshe</cp:lastModifiedBy>
  <cp:revision>189</cp:revision>
  <cp:lastPrinted>2016-08-29T07:35:04Z</cp:lastPrinted>
  <dcterms:created xsi:type="dcterms:W3CDTF">2011-05-05T16:21:25Z</dcterms:created>
  <dcterms:modified xsi:type="dcterms:W3CDTF">2018-10-16T14:47:37Z</dcterms:modified>
</cp:coreProperties>
</file>